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6" r:id="rId2"/>
    <p:sldId id="265" r:id="rId3"/>
    <p:sldId id="259" r:id="rId4"/>
    <p:sldId id="277" r:id="rId5"/>
    <p:sldId id="264" r:id="rId6"/>
    <p:sldId id="258" r:id="rId7"/>
    <p:sldId id="260" r:id="rId8"/>
    <p:sldId id="330" r:id="rId9"/>
    <p:sldId id="270" r:id="rId10"/>
    <p:sldId id="278" r:id="rId11"/>
    <p:sldId id="295" r:id="rId12"/>
    <p:sldId id="280" r:id="rId13"/>
    <p:sldId id="297" r:id="rId14"/>
    <p:sldId id="298" r:id="rId15"/>
    <p:sldId id="299" r:id="rId16"/>
    <p:sldId id="300" r:id="rId17"/>
    <p:sldId id="301" r:id="rId18"/>
    <p:sldId id="271" r:id="rId19"/>
    <p:sldId id="279" r:id="rId20"/>
    <p:sldId id="282" r:id="rId21"/>
    <p:sldId id="312" r:id="rId22"/>
    <p:sldId id="305" r:id="rId23"/>
    <p:sldId id="263" r:id="rId24"/>
    <p:sldId id="320" r:id="rId25"/>
    <p:sldId id="321" r:id="rId26"/>
    <p:sldId id="319" r:id="rId27"/>
    <p:sldId id="273" r:id="rId28"/>
    <p:sldId id="348" r:id="rId29"/>
    <p:sldId id="349" r:id="rId30"/>
    <p:sldId id="267" r:id="rId31"/>
    <p:sldId id="304" r:id="rId32"/>
    <p:sldId id="306" r:id="rId33"/>
    <p:sldId id="268" r:id="rId34"/>
    <p:sldId id="288" r:id="rId35"/>
    <p:sldId id="315" r:id="rId36"/>
    <p:sldId id="286" r:id="rId37"/>
    <p:sldId id="289" r:id="rId38"/>
    <p:sldId id="337" r:id="rId39"/>
    <p:sldId id="338" r:id="rId40"/>
    <p:sldId id="327" r:id="rId41"/>
    <p:sldId id="316" r:id="rId42"/>
    <p:sldId id="329" r:id="rId43"/>
    <p:sldId id="290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8" autoAdjust="0"/>
    <p:restoredTop sz="86103" autoAdjust="0"/>
  </p:normalViewPr>
  <p:slideViewPr>
    <p:cSldViewPr snapToGrid="0">
      <p:cViewPr varScale="1">
        <p:scale>
          <a:sx n="98" d="100"/>
          <a:sy n="98" d="100"/>
        </p:scale>
        <p:origin x="1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562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E7514-B0D0-4B37-AE0D-2FBA1BB07138}" type="datetimeFigureOut">
              <a:rPr lang="ko-KR" altLang="en-US" smtClean="0"/>
              <a:t>2021. 3. 2.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816AD-2B1E-4320-945A-07EF9ECB4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931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글꼴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) </a:t>
            </a:r>
            <a:r>
              <a:rPr lang="en-US" altLang="ko-KR" dirty="0" err="1"/>
              <a:t>Mapo</a:t>
            </a:r>
            <a:r>
              <a:rPr lang="ko-KR" altLang="en-US" dirty="0"/>
              <a:t>금빛나루 </a:t>
            </a:r>
            <a:r>
              <a:rPr lang="en-US" altLang="ko-KR" dirty="0"/>
              <a:t>(</a:t>
            </a:r>
            <a:r>
              <a:rPr lang="ko-KR" altLang="en-US" dirty="0"/>
              <a:t>본문</a:t>
            </a:r>
            <a:r>
              <a:rPr lang="en-US" altLang="ko-KR" dirty="0"/>
              <a:t>) </a:t>
            </a:r>
            <a:r>
              <a:rPr lang="ko-KR" altLang="en-US" dirty="0" err="1"/>
              <a:t>나눔스퀘어라운드</a:t>
            </a:r>
            <a:r>
              <a:rPr lang="ko-KR" altLang="en-US" dirty="0"/>
              <a:t> </a:t>
            </a:r>
            <a:r>
              <a:rPr lang="en-US" altLang="ko-KR" dirty="0"/>
              <a:t>LIGHT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461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59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63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더 오래 학습시키거나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많은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unit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레이어로 더 큰 네트워크를 구축할 수도 있으며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hyperparameter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들을 튜닝하면 모델의 성능을 향상 시킬 수 있을 것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340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1" hangingPunct="1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0.5354544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637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1" hangingPunct="1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0.8121851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944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0.81218510866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373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Test accuracy 0.813957810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999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cosmetic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98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12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891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한국어는 교착어라는 특성을 갖고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어간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조사 등등 다양한 형태의 수만가지의 단어 조합들을 만들어 낼 수 있는데요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한국어를 사용하는 입장에서는 매우 편리한 특성이지만 한국어를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개발자들에게는 언제나 가장 큰 문제점으로 다가왔습니다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 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konlpy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 piece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사용해서 한국어를 적절한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나눈뒤에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Word2vec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자제적인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학습하여 교착어의 문제를 해결하였습니다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이 방법에는 세가지 큰 문제점이 존재합니다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inference, training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tokenizer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붙어야 함으로 병목현상이 발생한다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tokenization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과정에서 의미를 잃어버리는 경우가 많다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잘못된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tokenization)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단어와 문장을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것은 불가능하다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OOV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문제가 발생함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문제점을 해결하기 위해서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기반으로 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char-word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한국어에 적용하여 </a:t>
            </a:r>
            <a:r>
              <a:rPr lang="en-US" altLang="ko-KR" dirty="0"/>
              <a:t>kor2vec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만들게 되었습니다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58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역전파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과정에서 손실되는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문제점을 보안한 알고리즘이야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확장으로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 데이터의 긴 기간 동안 의존성 있는 학습 문제를 처리하기 위해 설계되어서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순차 데이터를 처리하기에 적합하며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NLP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해결하는데 종종 사용된다고 해서 우리 프로젝트에도 만들어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봤어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en-US" dirty="0"/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우리의 데이터로 간략하게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 구조를 표현한 그림이야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전처리로 형태소 분리된 토큰이 다음과 같이 모델에 들어가서 긍정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평점으로 아웃풋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나오는거야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/>
              <a:t>예를 들어</a:t>
            </a:r>
            <a:r>
              <a:rPr lang="en-US" altLang="ko-KR" dirty="0"/>
              <a:t>, ‘</a:t>
            </a:r>
            <a:r>
              <a:rPr lang="ko-KR" altLang="en-US" dirty="0"/>
              <a:t>이거 촉촉하고 발림성이 좋다</a:t>
            </a:r>
            <a:r>
              <a:rPr lang="en-US" altLang="ko-KR" dirty="0"/>
              <a:t>.’ </a:t>
            </a:r>
            <a:r>
              <a:rPr lang="ko-KR" altLang="en-US" dirty="0"/>
              <a:t>이 문장이 </a:t>
            </a:r>
            <a:r>
              <a:rPr lang="en-US" altLang="ko-KR" dirty="0"/>
              <a:t>‘</a:t>
            </a:r>
            <a:r>
              <a:rPr lang="ko-KR" altLang="en-US" dirty="0" err="1"/>
              <a:t>촉촉</a:t>
            </a:r>
            <a:r>
              <a:rPr lang="en-US" altLang="ko-KR" dirty="0"/>
              <a:t>’, ‘</a:t>
            </a:r>
            <a:r>
              <a:rPr lang="ko-KR" altLang="en-US" dirty="0" err="1"/>
              <a:t>발림성</a:t>
            </a:r>
            <a:r>
              <a:rPr lang="ko-KR" altLang="en-US" dirty="0"/>
              <a:t>‘</a:t>
            </a:r>
            <a:r>
              <a:rPr lang="en-US" altLang="ko-KR" dirty="0"/>
              <a:t>, ’</a:t>
            </a:r>
            <a:r>
              <a:rPr lang="ko-KR" altLang="en-US" dirty="0"/>
              <a:t>좋다</a:t>
            </a:r>
            <a:r>
              <a:rPr lang="en-US" altLang="ko-KR" dirty="0"/>
              <a:t>’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나눠서 모델에 들어 </a:t>
            </a:r>
            <a:r>
              <a:rPr lang="ko-KR" altLang="en-US" dirty="0" err="1"/>
              <a:t>간거얌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349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233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99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816AD-2B1E-4320-945A-07EF9ECB4F9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276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F84EB-C4C7-4395-81F7-4A340EA25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90CAB2-D625-42C3-9FB8-3E70A007C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C72253-3F45-496D-86F1-35A1C8A06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4CCF6-C41E-447A-A7E9-3F45CDD262CD}" type="datetime1">
              <a:rPr lang="ko-KR" altLang="en-US" smtClean="0"/>
              <a:t>2021. 3. 2.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3FDBA4-646E-4672-99A3-2916CDE35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2FDCBF-E583-455A-9C79-2E7EFB40E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080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57F5A-F809-4F47-8F29-7493A4E6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E007A2-518D-43EC-A44B-614D624DA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B0236-CF12-49A4-A752-9E24A4B1D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3FB4C-A868-40AF-AF7D-64C19A15403D}" type="datetime1">
              <a:rPr lang="ko-KR" altLang="en-US" smtClean="0"/>
              <a:t>2021. 3. 2.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89F17A-569C-475B-8722-F6A79A1F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D487E8-8BBD-42DC-9ABE-3C09DF75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445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879264-173C-4A77-91AE-6EE0616E1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8CFFCC-A364-441F-9E10-DB6139BB3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A814F-AC66-4BCC-B257-D8DD39C6F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E7CCF-C8AE-4A74-95E4-4467E57C95B2}" type="datetime1">
              <a:rPr lang="ko-KR" altLang="en-US" smtClean="0"/>
              <a:t>2021. 3. 2.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7B021-493D-4EEB-A3D9-BE0AA6ED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F769FB-20DE-4C23-A57E-9FDF4A0C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408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D11AA-6A42-4901-9835-14049FA9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C06019-D821-4A0C-BB90-12405B280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69499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8BC4A0-C7C2-4EA4-9A9B-A38FA0BE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16F18-A65A-4477-9D5E-F7D2AB3452F2}" type="datetime1">
              <a:rPr lang="ko-KR" altLang="en-US" smtClean="0"/>
              <a:t>2021. 3. 2.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E191FA-AF67-4B6B-B2CD-ECF647956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FB26CD-9DCB-4A3A-89FA-2ED6DA3F1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6446" y="6356350"/>
            <a:ext cx="2743200" cy="365125"/>
          </a:xfrm>
        </p:spPr>
        <p:txBody>
          <a:bodyPr/>
          <a:lstStyle/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0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BCC45-6991-423E-81DA-174C8A02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162D8A-011F-4D0C-926B-20C119454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0CEB3C-A6CD-485D-A84D-06755CB04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B542E-3682-49C6-B03B-52BD82AB9E42}" type="datetime1">
              <a:rPr lang="ko-KR" altLang="en-US" smtClean="0"/>
              <a:t>2021. 3. 2.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714408-8975-4700-BB8F-3C464C14A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024D66-B4E8-451E-929C-0A9A93A3F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A74FBEE-8DFF-4BAF-AF77-93DDAFAD2E0C}"/>
              </a:ext>
            </a:extLst>
          </p:cNvPr>
          <p:cNvCxnSpPr/>
          <p:nvPr userDrawn="1"/>
        </p:nvCxnSpPr>
        <p:spPr>
          <a:xfrm>
            <a:off x="10934963" y="0"/>
            <a:ext cx="0" cy="685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BB575A-21B3-4DE3-866E-21FCFF3AF97D}"/>
              </a:ext>
            </a:extLst>
          </p:cNvPr>
          <p:cNvSpPr/>
          <p:nvPr userDrawn="1"/>
        </p:nvSpPr>
        <p:spPr>
          <a:xfrm>
            <a:off x="10934963" y="0"/>
            <a:ext cx="1257037" cy="6858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4386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0EB6E-3D48-48C1-823A-35CA4E509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18E82-D514-42C6-AF62-C8AF2577FC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4DE68E-D566-4C72-9064-37D69D553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F742B6-1D05-443C-BE51-338AF63A4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AA8A-6DD1-41A5-8FDB-181C401893FE}" type="datetime1">
              <a:rPr lang="ko-KR" altLang="en-US" smtClean="0"/>
              <a:t>2021. 3. 2.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566B5F-83F6-445B-840C-2BB700B4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261884-4DA8-4860-BCB8-482A7042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38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6BF42-8FF8-461F-924C-842CE386C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5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934F6-8873-4EBC-8AF9-31CBE6B6A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3111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C47E7C-0C98-48B0-A878-8FDF1FDD3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155030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F29835-DF3E-442C-96A8-A3E815C7C4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33111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BB9124-5C48-4D05-878A-52E7B19C1C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2" y="2155030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D3442E-3FA1-42A4-A641-D799359C2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3BD59-750D-48EB-8571-D00600EBC75C}" type="datetime1">
              <a:rPr lang="ko-KR" altLang="en-US" smtClean="0"/>
              <a:t>2021. 3. 2.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6135BF-90F1-420F-BBCB-1F96373CC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A43F53-AF46-4F6A-A633-E1485ACAF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263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028FA-A062-45F6-BBE3-4FA34478F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B083FE-46A4-4AA4-B076-0B4F3DED1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B6A9-5DE3-486D-9581-3C0DF839CFAF}" type="datetime1">
              <a:rPr lang="ko-KR" altLang="en-US" smtClean="0"/>
              <a:t>2021. 3. 2.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BD7346-90B3-4612-A472-3E6E9893F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6D9CDF-63B5-4E2E-8348-AD864E71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712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38D149-8B72-490E-BDE3-44B8E603B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911C4-F607-4F9A-B5A7-03609E495444}" type="datetime1">
              <a:rPr lang="ko-KR" altLang="en-US" smtClean="0"/>
              <a:t>2021. 3. 2.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129C09-47B0-4887-AB43-6A7C18D70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B98603-24BD-4184-8208-A4EFE308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5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1F9C8-6830-4000-863E-143EC17B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A4068F-2452-4F82-90F5-34A4306FF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AF0C7D-AA59-4716-A2FA-889B9E603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8F5661-B1CD-46C2-BA95-8B04DD13C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CA032-1D23-4ABD-9E5C-BB555EDCBC8A}" type="datetime1">
              <a:rPr lang="ko-KR" altLang="en-US" smtClean="0"/>
              <a:t>2021. 3. 2.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DECCED-E86D-4F3D-B103-95A1E5E2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D93A0C-8643-4029-A9A7-17CADD049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653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A5DC7-7798-4D6A-B8F0-77757A1CB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0E50DD-A163-48B0-A4FD-EB341E31AD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9E00F3-D22A-49AC-8787-54865C3AE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754087-CDFB-4CEA-986D-22C6200D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7B109-632F-4514-BC4D-87CD8AB62B4F}" type="datetime1">
              <a:rPr lang="ko-KR" altLang="en-US" smtClean="0"/>
              <a:t>2021. 3. 2.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25700A-F246-479A-A99F-EF2DBE83C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4C1454-52CD-49C9-85BD-0CD6F408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950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AC1E10-0149-4E69-9D86-B1DDBA9B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F2C78B-C7EB-4E78-9615-FF43FDC7E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70B87-123B-4ADC-A391-88799D41C0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31C21-8781-412D-BD26-4517E65061EA}" type="datetime1">
              <a:rPr lang="ko-KR" altLang="en-US" smtClean="0"/>
              <a:t>2021. 3. 2.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AC6A6F-438F-4838-B2F2-850F820BE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F82F6C-03F7-42BE-B484-431BD95EA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948EF-7E5C-4BAD-93E7-146B74070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65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b2min.tistory.com/544" TargetMode="External"/><Relationship Id="rId2" Type="http://schemas.openxmlformats.org/officeDocument/2006/relationships/hyperlink" Target="https://www.ranks.nl/stopwords/korea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ah0515/Sentiment_Analysis_for_Cosmetic_Reviews" TargetMode="External"/><Relationship Id="rId7" Type="http://schemas.openxmlformats.org/officeDocument/2006/relationships/hyperlink" Target="https://arxiv.org/abs/1810.04805" TargetMode="External"/><Relationship Id="rId2" Type="http://schemas.openxmlformats.org/officeDocument/2006/relationships/hyperlink" Target="http://aiopen.etri.re.k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platfarm/%EC%96%B4%ED%85%90%EC%85%98-%EB%A9%94%EC%BB%A4%EB%8B%88%EC%A6%98%EA%B3%BC-transfomer-self-attention-842498fd3225" TargetMode="External"/><Relationship Id="rId5" Type="http://schemas.openxmlformats.org/officeDocument/2006/relationships/hyperlink" Target="https://ratsgo.github.io/natural%20language%20processing/2017/03/09/rnnlstm/" TargetMode="External"/><Relationship Id="rId4" Type="http://schemas.openxmlformats.org/officeDocument/2006/relationships/hyperlink" Target="https://ratsgo.github.io/machine%20learning/2017/04/28/tSNE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tmp"/><Relationship Id="rId4" Type="http://schemas.openxmlformats.org/officeDocument/2006/relationships/image" Target="../media/image64.tm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271A1-AD39-4EBF-A304-104C2DB7E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7918" y="2100472"/>
            <a:ext cx="9656164" cy="23876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화장품 텍스트 리뷰 데이터에</a:t>
            </a:r>
            <a:br>
              <a:rPr lang="en-US" altLang="ko-KR" dirty="0"/>
            </a:br>
            <a:r>
              <a:rPr lang="ko-KR" altLang="en-US" dirty="0"/>
              <a:t>기반한 평점 예측</a:t>
            </a:r>
            <a:r>
              <a:rPr lang="en-US" altLang="ko-KR" dirty="0"/>
              <a:t>/</a:t>
            </a:r>
            <a:r>
              <a:rPr lang="ko-KR" altLang="en-US" dirty="0"/>
              <a:t>분류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1FB573-4C76-40C6-9539-8C3086BEE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4338"/>
            <a:ext cx="9144000" cy="1655762"/>
          </a:xfrm>
        </p:spPr>
        <p:txBody>
          <a:bodyPr anchor="ctr"/>
          <a:lstStyle/>
          <a:p>
            <a:endParaRPr lang="ko-KR" altLang="en-US" dirty="0"/>
          </a:p>
        </p:txBody>
      </p:sp>
      <p:pic>
        <p:nvPicPr>
          <p:cNvPr id="1026" name="Picture 2" descr="글로우픽 (GLOWPICK) - Apps on Google Play">
            <a:extLst>
              <a:ext uri="{FF2B5EF4-FFF2-40B4-BE49-F238E27FC236}">
                <a16:creationId xmlns:a16="http://schemas.microsoft.com/office/drawing/2014/main" id="{2509B7EA-4833-4F1D-90AB-31E4B6EBE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782" y="1165226"/>
            <a:ext cx="1468436" cy="146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6226B1-D118-4DBE-AD53-2D52544C8803}"/>
              </a:ext>
            </a:extLst>
          </p:cNvPr>
          <p:cNvCxnSpPr/>
          <p:nvPr/>
        </p:nvCxnSpPr>
        <p:spPr>
          <a:xfrm>
            <a:off x="0" y="460375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CECE0E-ED81-4726-900E-D4465182880F}"/>
              </a:ext>
            </a:extLst>
          </p:cNvPr>
          <p:cNvSpPr txBox="1"/>
          <p:nvPr/>
        </p:nvSpPr>
        <p:spPr>
          <a:xfrm>
            <a:off x="3260725" y="6165983"/>
            <a:ext cx="5670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발표일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2020-04-23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빅데이터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핀테크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과정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딥러닝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이재욱 교수님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97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2532ED4-B0B8-477F-8677-AC43ABE2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데이터 </a:t>
            </a:r>
            <a:r>
              <a:rPr lang="ko-KR" altLang="en-US" spc="-150" dirty="0" err="1"/>
              <a:t>전처리</a:t>
            </a:r>
            <a:r>
              <a:rPr lang="ko-KR" altLang="en-US" spc="-150" dirty="0"/>
              <a:t> </a:t>
            </a:r>
            <a:r>
              <a:rPr lang="en-US" altLang="ko-KR" spc="-150" dirty="0"/>
              <a:t>&amp; </a:t>
            </a:r>
            <a:r>
              <a:rPr lang="ko-KR" altLang="en-US" spc="-150" dirty="0"/>
              <a:t>분할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CAD953-8983-49D6-9021-B68BCD656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736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4E5F3-D0CF-4C79-8866-F0724E4FD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4EB13-085C-4D72-A68D-2FEB198C1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90" y="1325563"/>
            <a:ext cx="10960510" cy="4351338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Stopword</a:t>
            </a:r>
            <a:r>
              <a:rPr lang="en-US" altLang="ko-KR" dirty="0"/>
              <a:t> Removal</a:t>
            </a:r>
          </a:p>
          <a:p>
            <a:pPr marL="0" indent="0">
              <a:buNone/>
            </a:pPr>
            <a:r>
              <a:rPr lang="en-US" altLang="ko-KR" dirty="0"/>
              <a:t>  : Korean </a:t>
            </a:r>
            <a:r>
              <a:rPr lang="en-US" altLang="ko-KR" dirty="0" err="1"/>
              <a:t>Stopwords</a:t>
            </a:r>
            <a:r>
              <a:rPr lang="en-US" altLang="ko-KR" dirty="0"/>
              <a:t>(</a:t>
            </a:r>
            <a:r>
              <a:rPr lang="ko-KR" altLang="en-US" dirty="0"/>
              <a:t>기존 리스트</a:t>
            </a:r>
            <a:r>
              <a:rPr lang="en-US" altLang="ko-KR" dirty="0"/>
              <a:t>), </a:t>
            </a:r>
            <a:r>
              <a:rPr lang="ko-KR" altLang="en-US" dirty="0"/>
              <a:t>화장품 관련 단어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Text Normalization</a:t>
            </a:r>
          </a:p>
          <a:p>
            <a:pPr marL="0" indent="0">
              <a:buNone/>
            </a:pPr>
            <a:r>
              <a:rPr lang="en-US" altLang="ko-KR" dirty="0"/>
              <a:t>  : </a:t>
            </a:r>
            <a:r>
              <a:rPr lang="ko-KR" altLang="en-US" dirty="0"/>
              <a:t>이모티콘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자음</a:t>
            </a:r>
            <a:r>
              <a:rPr lang="en-US" altLang="ko-KR" dirty="0"/>
              <a:t>/</a:t>
            </a:r>
            <a:r>
              <a:rPr lang="ko-KR" altLang="en-US" dirty="0"/>
              <a:t>모음</a:t>
            </a:r>
            <a:r>
              <a:rPr lang="en-US" altLang="ko-KR" dirty="0"/>
              <a:t>,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/>
              <a:t>띄어쓰기</a:t>
            </a:r>
            <a:r>
              <a:rPr lang="en-US" altLang="ko-KR" dirty="0"/>
              <a:t>, </a:t>
            </a:r>
            <a:r>
              <a:rPr lang="ko-KR" altLang="en-US" dirty="0"/>
              <a:t>조사 제거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Tokenization</a:t>
            </a:r>
          </a:p>
          <a:p>
            <a:pPr marL="0" indent="0">
              <a:buNone/>
            </a:pPr>
            <a:r>
              <a:rPr lang="en-US" altLang="ko-KR" dirty="0"/>
              <a:t>  : </a:t>
            </a:r>
            <a:r>
              <a:rPr lang="ko-KR" altLang="en-US" dirty="0"/>
              <a:t>띄어쓰기를 기준으로</a:t>
            </a:r>
            <a:r>
              <a:rPr lang="en-US" altLang="ko-KR" dirty="0"/>
              <a:t>(</a:t>
            </a:r>
            <a:r>
              <a:rPr lang="ko-KR" altLang="en-US" dirty="0"/>
              <a:t>어절로</a:t>
            </a:r>
            <a:r>
              <a:rPr lang="en-US" altLang="ko-KR" dirty="0"/>
              <a:t>), ETRI </a:t>
            </a:r>
            <a:r>
              <a:rPr lang="ko-KR" altLang="en-US" dirty="0"/>
              <a:t>형태소 분석기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FBC15-3276-46FD-93B0-8694058B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252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46098-E13B-472D-B949-5CA5C5A8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Stopword</a:t>
            </a:r>
            <a:r>
              <a:rPr lang="ko-KR" altLang="en-US" dirty="0"/>
              <a:t> 사전 보완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A65193-0E7D-4C9B-A83A-EC0F939F6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 리스트</a:t>
            </a:r>
            <a:endParaRPr lang="en-US" altLang="ko-KR" dirty="0"/>
          </a:p>
          <a:p>
            <a:pPr lvl="1"/>
            <a:r>
              <a:rPr lang="en-US" altLang="ko-KR" sz="1800" dirty="0">
                <a:hlinkClick r:id="rId2"/>
              </a:rPr>
              <a:t>https://www.ranks.nl/stopwords/korean</a:t>
            </a:r>
            <a:endParaRPr lang="en-US" altLang="ko-KR" sz="1800" dirty="0"/>
          </a:p>
          <a:p>
            <a:pPr lvl="1"/>
            <a:r>
              <a:rPr lang="en-US" altLang="ko-KR" sz="1800" dirty="0">
                <a:hlinkClick r:id="rId3"/>
              </a:rPr>
              <a:t>https://bab2min.tistory.com/544</a:t>
            </a:r>
            <a:r>
              <a:rPr lang="en-US" altLang="ko-KR" sz="1800" dirty="0"/>
              <a:t> (</a:t>
            </a:r>
            <a:r>
              <a:rPr lang="ko-KR" altLang="en-US" sz="1800" dirty="0"/>
              <a:t>구어체 고려</a:t>
            </a:r>
            <a:r>
              <a:rPr lang="en-US" altLang="ko-KR" sz="1800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화장품 카테고리 추가</a:t>
            </a:r>
            <a:endParaRPr lang="en-US" altLang="ko-KR" dirty="0"/>
          </a:p>
          <a:p>
            <a:pPr lvl="1"/>
            <a:r>
              <a:rPr lang="ko-KR" altLang="en-US" dirty="0" err="1"/>
              <a:t>컨실러</a:t>
            </a:r>
            <a:r>
              <a:rPr lang="en-US" altLang="ko-KR" dirty="0"/>
              <a:t>, </a:t>
            </a:r>
            <a:r>
              <a:rPr lang="ko-KR" altLang="en-US" dirty="0" err="1"/>
              <a:t>피니싱파우더</a:t>
            </a:r>
            <a:r>
              <a:rPr lang="en-US" altLang="ko-KR" dirty="0"/>
              <a:t>, </a:t>
            </a:r>
            <a:r>
              <a:rPr lang="ko-KR" altLang="en-US" dirty="0" err="1"/>
              <a:t>피니시파우더</a:t>
            </a:r>
            <a:r>
              <a:rPr lang="en-US" altLang="ko-KR" dirty="0"/>
              <a:t>, </a:t>
            </a:r>
            <a:r>
              <a:rPr lang="ko-KR" altLang="en-US" dirty="0"/>
              <a:t>파우더</a:t>
            </a:r>
            <a:r>
              <a:rPr lang="en-US" altLang="ko-KR" dirty="0"/>
              <a:t>, </a:t>
            </a:r>
            <a:r>
              <a:rPr lang="ko-KR" altLang="en-US" dirty="0"/>
              <a:t>파운데이션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파데</a:t>
            </a:r>
            <a:r>
              <a:rPr lang="en-US" altLang="ko-KR" dirty="0"/>
              <a:t>,</a:t>
            </a:r>
            <a:r>
              <a:rPr lang="ko-KR" altLang="en-US" dirty="0"/>
              <a:t> 마스카라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썬크림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선크림</a:t>
            </a:r>
            <a:r>
              <a:rPr lang="en-US" altLang="ko-KR" dirty="0"/>
              <a:t>, </a:t>
            </a:r>
            <a:r>
              <a:rPr lang="ko-KR" altLang="en-US" dirty="0"/>
              <a:t>립스틱</a:t>
            </a:r>
            <a:r>
              <a:rPr lang="en-US" altLang="ko-KR" dirty="0"/>
              <a:t>, </a:t>
            </a:r>
            <a:r>
              <a:rPr lang="ko-KR" altLang="en-US" dirty="0"/>
              <a:t>립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브랜드명 추가</a:t>
            </a:r>
            <a:endParaRPr lang="en-US" altLang="ko-KR" dirty="0"/>
          </a:p>
          <a:p>
            <a:pPr lvl="1"/>
            <a:r>
              <a:rPr lang="en-US" altLang="ko-KR" dirty="0"/>
              <a:t>'</a:t>
            </a:r>
            <a:r>
              <a:rPr lang="ko-KR" altLang="en-US" dirty="0" err="1"/>
              <a:t>클레어스</a:t>
            </a:r>
            <a:r>
              <a:rPr lang="en-US" altLang="ko-KR" dirty="0"/>
              <a:t>', '</a:t>
            </a:r>
            <a:r>
              <a:rPr lang="ko-KR" altLang="en-US" dirty="0" err="1"/>
              <a:t>이자녹스</a:t>
            </a:r>
            <a:r>
              <a:rPr lang="en-US" altLang="ko-KR" dirty="0"/>
              <a:t>', '</a:t>
            </a:r>
            <a:r>
              <a:rPr lang="ko-KR" altLang="en-US" dirty="0" err="1"/>
              <a:t>미샤</a:t>
            </a:r>
            <a:r>
              <a:rPr lang="en-US" altLang="ko-KR" dirty="0"/>
              <a:t>', '</a:t>
            </a:r>
            <a:r>
              <a:rPr lang="ko-KR" altLang="en-US" dirty="0" err="1"/>
              <a:t>달바</a:t>
            </a:r>
            <a:r>
              <a:rPr lang="en-US" altLang="ko-KR" dirty="0"/>
              <a:t>', '</a:t>
            </a:r>
            <a:r>
              <a:rPr lang="ko-KR" altLang="en-US" dirty="0" err="1"/>
              <a:t>어퓨</a:t>
            </a:r>
            <a:r>
              <a:rPr lang="en-US" altLang="ko-KR" dirty="0"/>
              <a:t>', '</a:t>
            </a:r>
            <a:r>
              <a:rPr lang="ko-KR" altLang="en-US" dirty="0"/>
              <a:t>휘게</a:t>
            </a:r>
            <a:r>
              <a:rPr lang="en-US" altLang="ko-KR" dirty="0"/>
              <a:t>', '</a:t>
            </a:r>
            <a:r>
              <a:rPr lang="ko-KR" altLang="en-US" dirty="0" err="1"/>
              <a:t>더프트앤도프트</a:t>
            </a:r>
            <a:r>
              <a:rPr lang="en-US" altLang="ko-KR" dirty="0"/>
              <a:t>', '</a:t>
            </a:r>
            <a:r>
              <a:rPr lang="ko-KR" altLang="en-US" dirty="0" err="1"/>
              <a:t>셀퓨전씨</a:t>
            </a:r>
            <a:r>
              <a:rPr lang="en-US" altLang="ko-KR" dirty="0"/>
              <a:t>', '</a:t>
            </a:r>
            <a:r>
              <a:rPr lang="ko-KR" altLang="en-US" dirty="0" err="1"/>
              <a:t>라로슈포제</a:t>
            </a:r>
            <a:r>
              <a:rPr lang="en-US" altLang="ko-KR" dirty="0"/>
              <a:t>', '</a:t>
            </a:r>
            <a:r>
              <a:rPr lang="ko-KR" altLang="en-US" dirty="0" err="1"/>
              <a:t>입생로랑</a:t>
            </a:r>
            <a:r>
              <a:rPr lang="en-US" altLang="ko-KR" dirty="0"/>
              <a:t>', '</a:t>
            </a:r>
            <a:r>
              <a:rPr lang="ko-KR" altLang="en-US" dirty="0" err="1"/>
              <a:t>에스쁘아</a:t>
            </a:r>
            <a:r>
              <a:rPr lang="en-US" altLang="ko-KR" dirty="0"/>
              <a:t>', '</a:t>
            </a:r>
            <a:r>
              <a:rPr lang="ko-KR" altLang="en-US" dirty="0" err="1"/>
              <a:t>싸이닉</a:t>
            </a:r>
            <a:r>
              <a:rPr lang="en-US" altLang="ko-KR" dirty="0"/>
              <a:t>’, … (348</a:t>
            </a:r>
            <a:r>
              <a:rPr lang="ko-KR" altLang="en-US" dirty="0"/>
              <a:t>개 브랜드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85FF18-F348-4304-AD97-9C0206C05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089" y="1043727"/>
            <a:ext cx="2429567" cy="1595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97431A-63AB-442B-944C-BFEFB8D88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558" y="989768"/>
            <a:ext cx="2258764" cy="170336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26A802-C130-4CE0-9E76-5A8DAC56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131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46098-E13B-472D-B949-5CA5C5A8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Stopword</a:t>
            </a:r>
            <a:r>
              <a:rPr lang="ko-KR" altLang="en-US" dirty="0"/>
              <a:t> 제거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A65193-0E7D-4C9B-A83A-EC0F939F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709"/>
            <a:ext cx="10631905" cy="2563703"/>
          </a:xfrm>
        </p:spPr>
        <p:txBody>
          <a:bodyPr>
            <a:normAutofit/>
          </a:bodyPr>
          <a:lstStyle/>
          <a:p>
            <a:r>
              <a:rPr lang="en-US" altLang="ko-KR" dirty="0"/>
              <a:t>Case 1. </a:t>
            </a:r>
            <a:r>
              <a:rPr lang="ko-KR" altLang="en-US" dirty="0"/>
              <a:t>화장품 관련 </a:t>
            </a:r>
            <a:r>
              <a:rPr lang="ko-KR" altLang="en-US" dirty="0" err="1"/>
              <a:t>불용어</a:t>
            </a:r>
            <a:r>
              <a:rPr lang="ko-KR" altLang="en-US" dirty="0"/>
              <a:t> 제거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BF19D3-38C2-44ED-9578-07F9AA58E954}"/>
              </a:ext>
            </a:extLst>
          </p:cNvPr>
          <p:cNvSpPr/>
          <p:nvPr/>
        </p:nvSpPr>
        <p:spPr>
          <a:xfrm>
            <a:off x="1214285" y="1786542"/>
            <a:ext cx="9792928" cy="189762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 err="1">
                <a:solidFill>
                  <a:srgbClr val="FF0000"/>
                </a:solidFill>
              </a:rPr>
              <a:t>이니스프리</a:t>
            </a:r>
            <a:r>
              <a:rPr lang="ko-KR" altLang="en-US" sz="1600" b="1" dirty="0">
                <a:solidFill>
                  <a:srgbClr val="FF0000"/>
                </a:solidFill>
              </a:rPr>
              <a:t> 크림</a:t>
            </a:r>
            <a:r>
              <a:rPr lang="ko-KR" altLang="en-US" sz="1600" b="1" dirty="0">
                <a:solidFill>
                  <a:schemeClr val="tx1"/>
                </a:solidFill>
              </a:rPr>
              <a:t> 너무 촉촉하고 좋아요</a:t>
            </a:r>
            <a:r>
              <a:rPr lang="en-US" altLang="ko-KR" b="1" dirty="0">
                <a:solidFill>
                  <a:schemeClr val="tx1"/>
                </a:solidFill>
              </a:rPr>
              <a:t>!”                                                </a:t>
            </a:r>
            <a:r>
              <a:rPr lang="en-US" altLang="ko-KR" sz="1600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>
                <a:solidFill>
                  <a:schemeClr val="tx1"/>
                </a:solidFill>
              </a:rPr>
              <a:t>너무 촉촉하고 좋아요</a:t>
            </a:r>
            <a:r>
              <a:rPr lang="en-US" altLang="ko-KR" sz="1600" b="1" dirty="0">
                <a:solidFill>
                  <a:schemeClr val="tx1"/>
                </a:solidFill>
              </a:rPr>
              <a:t>!”</a:t>
            </a: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 err="1">
                <a:solidFill>
                  <a:schemeClr val="tx1"/>
                </a:solidFill>
              </a:rPr>
              <a:t>주름끼임</a:t>
            </a:r>
            <a:r>
              <a:rPr lang="ko-KR" altLang="en-US" sz="1600" b="1" dirty="0">
                <a:solidFill>
                  <a:schemeClr val="tx1"/>
                </a:solidFill>
              </a:rPr>
              <a:t> 오지구요 </a:t>
            </a:r>
            <a:r>
              <a:rPr lang="ko-KR" altLang="en-US" sz="1600" b="1" dirty="0" err="1">
                <a:solidFill>
                  <a:schemeClr val="tx1"/>
                </a:solidFill>
              </a:rPr>
              <a:t>각질부각</a:t>
            </a:r>
            <a:r>
              <a:rPr lang="ko-KR" altLang="en-US" sz="1600" b="1" dirty="0">
                <a:solidFill>
                  <a:schemeClr val="tx1"/>
                </a:solidFill>
              </a:rPr>
              <a:t> 오지구여                                                          </a:t>
            </a:r>
            <a:r>
              <a:rPr lang="en-US" altLang="ko-KR" sz="1600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 err="1">
                <a:solidFill>
                  <a:schemeClr val="tx1"/>
                </a:solidFill>
              </a:rPr>
              <a:t>주름끼임</a:t>
            </a:r>
            <a:r>
              <a:rPr lang="ko-KR" altLang="en-US" sz="1600" b="1" dirty="0">
                <a:solidFill>
                  <a:schemeClr val="tx1"/>
                </a:solidFill>
              </a:rPr>
              <a:t> 오지구요 </a:t>
            </a:r>
            <a:r>
              <a:rPr lang="ko-KR" altLang="en-US" sz="1600" b="1" dirty="0" err="1">
                <a:solidFill>
                  <a:schemeClr val="tx1"/>
                </a:solidFill>
              </a:rPr>
              <a:t>각질부각</a:t>
            </a:r>
            <a:r>
              <a:rPr lang="ko-KR" altLang="en-US" sz="1600" b="1" dirty="0">
                <a:solidFill>
                  <a:schemeClr val="tx1"/>
                </a:solidFill>
              </a:rPr>
              <a:t> 오지구여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en-US" altLang="ko-KR" sz="1600" b="1" dirty="0">
                <a:solidFill>
                  <a:schemeClr val="tx1"/>
                </a:solidFill>
              </a:rPr>
              <a:t>   </a:t>
            </a:r>
            <a:r>
              <a:rPr lang="ko-KR" altLang="en-US" sz="1600" b="1" dirty="0" err="1">
                <a:solidFill>
                  <a:srgbClr val="FF0000"/>
                </a:solidFill>
              </a:rPr>
              <a:t>이니스프리</a:t>
            </a:r>
            <a:r>
              <a:rPr lang="ko-KR" altLang="en-US" sz="1600" b="1" dirty="0">
                <a:solidFill>
                  <a:srgbClr val="FF0000"/>
                </a:solidFill>
              </a:rPr>
              <a:t> 립스틱</a:t>
            </a:r>
            <a:r>
              <a:rPr lang="ko-KR" altLang="en-US" sz="1600" b="1" dirty="0">
                <a:solidFill>
                  <a:schemeClr val="tx1"/>
                </a:solidFill>
              </a:rPr>
              <a:t> 역시 </a:t>
            </a:r>
            <a:r>
              <a:rPr lang="ko-KR" altLang="en-US" sz="1600" b="1" dirty="0" err="1">
                <a:solidFill>
                  <a:schemeClr val="tx1"/>
                </a:solidFill>
              </a:rPr>
              <a:t>안좋구요</a:t>
            </a:r>
            <a:r>
              <a:rPr lang="ko-KR" altLang="en-US" b="1" dirty="0">
                <a:solidFill>
                  <a:schemeClr val="tx1"/>
                </a:solidFill>
              </a:rPr>
              <a:t>“                                                          </a:t>
            </a:r>
            <a:r>
              <a:rPr lang="ko-KR" altLang="en-US" sz="1600" b="1" dirty="0">
                <a:solidFill>
                  <a:schemeClr val="tx1"/>
                </a:solidFill>
              </a:rPr>
              <a:t>역시 </a:t>
            </a:r>
            <a:r>
              <a:rPr lang="ko-KR" altLang="en-US" sz="1600" b="1" dirty="0" err="1">
                <a:solidFill>
                  <a:schemeClr val="tx1"/>
                </a:solidFill>
              </a:rPr>
              <a:t>안좋구요</a:t>
            </a:r>
            <a:r>
              <a:rPr lang="ko-KR" altLang="en-US" sz="1600" b="1" dirty="0">
                <a:solidFill>
                  <a:schemeClr val="tx1"/>
                </a:solidFill>
              </a:rPr>
              <a:t>＂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>
                <a:solidFill>
                  <a:schemeClr val="tx1"/>
                </a:solidFill>
              </a:rPr>
              <a:t>저는 </a:t>
            </a:r>
            <a:r>
              <a:rPr lang="ko-KR" altLang="en-US" sz="1600" b="1" dirty="0" err="1">
                <a:solidFill>
                  <a:schemeClr val="tx1"/>
                </a:solidFill>
              </a:rPr>
              <a:t>파워지성이고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</a:rPr>
              <a:t>백탁현상이나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썬크림</a:t>
            </a:r>
            <a:r>
              <a:rPr lang="ko-KR" altLang="en-US" sz="1600" b="1" dirty="0">
                <a:solidFill>
                  <a:srgbClr val="FF0000"/>
                </a:solidFill>
              </a:rPr>
              <a:t>                                                       </a:t>
            </a:r>
            <a:r>
              <a:rPr lang="en-US" altLang="ko-KR" sz="1600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>
                <a:solidFill>
                  <a:schemeClr val="tx1"/>
                </a:solidFill>
              </a:rPr>
              <a:t>저는 </a:t>
            </a:r>
            <a:r>
              <a:rPr lang="ko-KR" altLang="en-US" sz="1600" b="1" dirty="0" err="1">
                <a:solidFill>
                  <a:schemeClr val="tx1"/>
                </a:solidFill>
              </a:rPr>
              <a:t>백탁현상이나</a:t>
            </a:r>
            <a:r>
              <a:rPr lang="ko-KR" altLang="en-US" sz="1600" b="1" dirty="0">
                <a:solidFill>
                  <a:schemeClr val="tx1"/>
                </a:solidFill>
              </a:rPr>
              <a:t> 특유의 냄새를 너무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 특유의 냄새를 너무 싫어해서 </a:t>
            </a:r>
            <a:r>
              <a:rPr lang="ko-KR" altLang="en-US" sz="1600" b="1" dirty="0" err="1">
                <a:solidFill>
                  <a:srgbClr val="FF0000"/>
                </a:solidFill>
              </a:rPr>
              <a:t>비오레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</a:rPr>
              <a:t>아쿠아리치를</a:t>
            </a:r>
            <a:r>
              <a:rPr lang="en-US" altLang="ko-KR" sz="1600" b="1" dirty="0">
                <a:solidFill>
                  <a:schemeClr val="tx1"/>
                </a:solidFill>
              </a:rPr>
              <a:t>…</a:t>
            </a:r>
            <a:r>
              <a:rPr lang="en-US" altLang="ko-KR" b="1" dirty="0">
                <a:solidFill>
                  <a:schemeClr val="tx1"/>
                </a:solidFill>
              </a:rPr>
              <a:t>”                               </a:t>
            </a:r>
            <a:r>
              <a:rPr lang="ko-KR" altLang="en-US" sz="1600" b="1" dirty="0">
                <a:solidFill>
                  <a:schemeClr val="tx1"/>
                </a:solidFill>
              </a:rPr>
              <a:t>싫어해서 </a:t>
            </a:r>
            <a:r>
              <a:rPr lang="ko-KR" altLang="en-US" sz="1600" b="1" dirty="0" err="1">
                <a:solidFill>
                  <a:schemeClr val="tx1"/>
                </a:solidFill>
              </a:rPr>
              <a:t>아쿠아리치를</a:t>
            </a:r>
            <a:r>
              <a:rPr lang="en-US" altLang="ko-KR" sz="1600" b="1" dirty="0">
                <a:solidFill>
                  <a:schemeClr val="tx1"/>
                </a:solidFill>
              </a:rPr>
              <a:t>…”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ED47553-AF2C-43B3-9B94-5FA43F5B1BE5}"/>
              </a:ext>
            </a:extLst>
          </p:cNvPr>
          <p:cNvSpPr txBox="1">
            <a:spLocks/>
          </p:cNvSpPr>
          <p:nvPr/>
        </p:nvSpPr>
        <p:spPr>
          <a:xfrm>
            <a:off x="838200" y="3903412"/>
            <a:ext cx="10631905" cy="256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Case 2. </a:t>
            </a:r>
            <a:r>
              <a:rPr lang="ko-KR" altLang="en-US" dirty="0" err="1"/>
              <a:t>불용어</a:t>
            </a:r>
            <a:r>
              <a:rPr lang="ko-KR" altLang="en-US" dirty="0"/>
              <a:t> 제거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7333A6-0E05-408B-A6F5-DAF9EAE3FF44}"/>
              </a:ext>
            </a:extLst>
          </p:cNvPr>
          <p:cNvSpPr/>
          <p:nvPr/>
        </p:nvSpPr>
        <p:spPr>
          <a:xfrm>
            <a:off x="1199536" y="4344868"/>
            <a:ext cx="9792928" cy="189762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>
                <a:solidFill>
                  <a:schemeClr val="tx1"/>
                </a:solidFill>
              </a:rPr>
              <a:t>백 탁 현상 없고 부드럽게 </a:t>
            </a:r>
            <a:r>
              <a:rPr lang="ko-KR" altLang="en-US" sz="1600" b="1" dirty="0">
                <a:solidFill>
                  <a:srgbClr val="FF0000"/>
                </a:solidFill>
              </a:rPr>
              <a:t>잘</a:t>
            </a:r>
            <a:r>
              <a:rPr lang="ko-KR" altLang="en-US" sz="1600" b="1" dirty="0">
                <a:solidFill>
                  <a:schemeClr val="tx1"/>
                </a:solidFill>
              </a:rPr>
              <a:t> 발려져서</a:t>
            </a:r>
            <a:r>
              <a:rPr lang="en-US" altLang="ko-KR" sz="1600" b="1" dirty="0">
                <a:solidFill>
                  <a:schemeClr val="tx1"/>
                </a:solidFill>
              </a:rPr>
              <a:t>…”                                                      “</a:t>
            </a:r>
            <a:r>
              <a:rPr lang="ko-KR" altLang="en-US" sz="1600" b="1" dirty="0">
                <a:solidFill>
                  <a:schemeClr val="tx1"/>
                </a:solidFill>
              </a:rPr>
              <a:t>백 탁 현상 없고 부드럽게 발려져서</a:t>
            </a:r>
            <a:r>
              <a:rPr lang="en-US" altLang="ko-KR" sz="1600" b="1" dirty="0">
                <a:solidFill>
                  <a:schemeClr val="tx1"/>
                </a:solidFill>
              </a:rPr>
              <a:t>…”</a:t>
            </a: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r>
              <a:rPr lang="en-US" altLang="ko-KR" sz="1600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>
                <a:solidFill>
                  <a:srgbClr val="FF0000"/>
                </a:solidFill>
              </a:rPr>
              <a:t>일단 나</a:t>
            </a:r>
            <a:r>
              <a:rPr lang="ko-KR" altLang="en-US" sz="1600" b="1" dirty="0">
                <a:solidFill>
                  <a:schemeClr val="tx1"/>
                </a:solidFill>
              </a:rPr>
              <a:t> 피부 건성 임</a:t>
            </a:r>
            <a:r>
              <a:rPr lang="en-US" altLang="ko-KR" sz="1600" b="1" dirty="0">
                <a:solidFill>
                  <a:schemeClr val="tx1"/>
                </a:solidFill>
              </a:rPr>
              <a:t>…”</a:t>
            </a:r>
            <a:r>
              <a:rPr lang="ko-KR" altLang="en-US" sz="1600" b="1" dirty="0">
                <a:solidFill>
                  <a:schemeClr val="tx1"/>
                </a:solidFill>
              </a:rPr>
              <a:t>                                                                                  </a:t>
            </a:r>
            <a:r>
              <a:rPr lang="en-US" altLang="ko-KR" sz="1600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>
                <a:solidFill>
                  <a:schemeClr val="tx1"/>
                </a:solidFill>
              </a:rPr>
              <a:t>피부 건성 임</a:t>
            </a:r>
            <a:r>
              <a:rPr lang="en-US" altLang="ko-KR" sz="1600" b="1" dirty="0">
                <a:solidFill>
                  <a:schemeClr val="tx1"/>
                </a:solidFill>
              </a:rPr>
              <a:t>…”</a:t>
            </a: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r>
              <a:rPr lang="en-US" altLang="ko-KR" sz="1600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>
                <a:solidFill>
                  <a:schemeClr val="tx1"/>
                </a:solidFill>
              </a:rPr>
              <a:t>다 써서 뭐 살까 고민 </a:t>
            </a:r>
            <a:r>
              <a:rPr lang="ko-KR" altLang="en-US" sz="1600" b="1" dirty="0">
                <a:solidFill>
                  <a:srgbClr val="FF0000"/>
                </a:solidFill>
              </a:rPr>
              <a:t>하면서</a:t>
            </a:r>
            <a:r>
              <a:rPr lang="ko-KR" altLang="en-US" sz="1600" b="1" dirty="0">
                <a:solidFill>
                  <a:schemeClr val="tx1"/>
                </a:solidFill>
              </a:rPr>
              <a:t> 리뷰 찾아보고</a:t>
            </a:r>
            <a:r>
              <a:rPr lang="en-US" altLang="ko-KR" sz="1600" b="1" dirty="0">
                <a:solidFill>
                  <a:schemeClr val="tx1"/>
                </a:solidFill>
              </a:rPr>
              <a:t>…</a:t>
            </a:r>
            <a:r>
              <a:rPr lang="ko-KR" altLang="en-US" sz="1600" b="1" dirty="0">
                <a:solidFill>
                  <a:srgbClr val="FF0000"/>
                </a:solidFill>
              </a:rPr>
              <a:t>                                                </a:t>
            </a:r>
            <a:r>
              <a:rPr lang="en-US" altLang="ko-KR" sz="1600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>
                <a:solidFill>
                  <a:schemeClr val="tx1"/>
                </a:solidFill>
              </a:rPr>
              <a:t>다 써서 뭐 살까 고민 리뷰 찾아보고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r>
              <a:rPr lang="en-US" altLang="ko-KR" sz="1600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>
                <a:solidFill>
                  <a:srgbClr val="FF0000"/>
                </a:solidFill>
              </a:rPr>
              <a:t>그래도</a:t>
            </a:r>
            <a:r>
              <a:rPr lang="ko-KR" altLang="en-US" sz="1600" b="1" dirty="0">
                <a:solidFill>
                  <a:schemeClr val="tx1"/>
                </a:solidFill>
              </a:rPr>
              <a:t> 나름 쓸 만 해서 </a:t>
            </a:r>
            <a:r>
              <a:rPr lang="ko-KR" altLang="en-US" sz="1600" b="1" dirty="0">
                <a:solidFill>
                  <a:srgbClr val="FF0000"/>
                </a:solidFill>
              </a:rPr>
              <a:t>한 번 더 </a:t>
            </a:r>
            <a:r>
              <a:rPr lang="ko-KR" altLang="en-US" sz="1600" b="1" dirty="0">
                <a:solidFill>
                  <a:schemeClr val="tx1"/>
                </a:solidFill>
              </a:rPr>
              <a:t>재구매 의사 있습니다</a:t>
            </a:r>
            <a:r>
              <a:rPr lang="en-US" altLang="ko-KR" sz="1600" b="1" dirty="0">
                <a:solidFill>
                  <a:schemeClr val="tx1"/>
                </a:solidFill>
              </a:rPr>
              <a:t>”                                “</a:t>
            </a:r>
            <a:r>
              <a:rPr lang="ko-KR" altLang="en-US" sz="1600" b="1" dirty="0">
                <a:solidFill>
                  <a:schemeClr val="tx1"/>
                </a:solidFill>
              </a:rPr>
              <a:t>나름 쓸 만 해서 재구매 의사 있습니다</a:t>
            </a:r>
            <a:r>
              <a:rPr lang="en-US" altLang="ko-KR" sz="1600" b="1" dirty="0">
                <a:solidFill>
                  <a:schemeClr val="tx1"/>
                </a:solidFill>
              </a:rPr>
              <a:t>”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14B001E-ED9F-476B-8A4C-D717A1497020}"/>
              </a:ext>
            </a:extLst>
          </p:cNvPr>
          <p:cNvSpPr/>
          <p:nvPr/>
        </p:nvSpPr>
        <p:spPr>
          <a:xfrm>
            <a:off x="6376219" y="4761975"/>
            <a:ext cx="521110" cy="1061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5E915E1-3C78-43DE-9B33-D8B1A01DF6B4}"/>
              </a:ext>
            </a:extLst>
          </p:cNvPr>
          <p:cNvSpPr/>
          <p:nvPr/>
        </p:nvSpPr>
        <p:spPr>
          <a:xfrm>
            <a:off x="6376219" y="2148123"/>
            <a:ext cx="521110" cy="106188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F99F35-3D89-4F6E-8CF0-6356D391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6446" y="6120382"/>
            <a:ext cx="2743200" cy="365125"/>
          </a:xfrm>
        </p:spPr>
        <p:txBody>
          <a:bodyPr/>
          <a:lstStyle/>
          <a:p>
            <a:fld id="{691948EF-7E5C-4BAD-93E7-146B74070D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87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46098-E13B-472D-B949-5CA5C5A8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 Normalization (1)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A65193-0E7D-4C9B-A83A-EC0F939F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047" y="1325563"/>
            <a:ext cx="10631905" cy="4823343"/>
          </a:xfrm>
        </p:spPr>
        <p:txBody>
          <a:bodyPr>
            <a:normAutofit/>
          </a:bodyPr>
          <a:lstStyle/>
          <a:p>
            <a:r>
              <a:rPr lang="ko-KR" altLang="en-US" dirty="0"/>
              <a:t>이모티콘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자음</a:t>
            </a:r>
            <a:r>
              <a:rPr lang="en-US" altLang="ko-KR" dirty="0"/>
              <a:t>/</a:t>
            </a:r>
            <a:r>
              <a:rPr lang="ko-KR" altLang="en-US" dirty="0"/>
              <a:t>모음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특수문자 제거</a:t>
            </a:r>
            <a:endParaRPr lang="en-US" altLang="ko-KR" dirty="0"/>
          </a:p>
          <a:p>
            <a:pPr lvl="1"/>
            <a:r>
              <a:rPr lang="en-US" altLang="ko-KR" dirty="0" err="1"/>
              <a:t>Soynlp</a:t>
            </a:r>
            <a:r>
              <a:rPr lang="ko-KR" altLang="en-US" dirty="0"/>
              <a:t> 사용 </a:t>
            </a:r>
            <a:r>
              <a:rPr lang="en-US" altLang="ko-KR" dirty="0"/>
              <a:t>: </a:t>
            </a:r>
            <a:r>
              <a:rPr lang="ko-KR" altLang="en-US" dirty="0"/>
              <a:t>한국어 처리를 위한 </a:t>
            </a:r>
            <a:r>
              <a:rPr lang="en-US" altLang="ko-KR" dirty="0"/>
              <a:t>python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en-US" altLang="ko-KR" dirty="0" err="1"/>
              <a:t>only_hangle_number</a:t>
            </a:r>
            <a:r>
              <a:rPr lang="en-US" altLang="ko-KR" dirty="0"/>
              <a:t>‘ :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이모티콘</a:t>
            </a:r>
            <a:r>
              <a:rPr lang="en-US" altLang="ko-KR" dirty="0"/>
              <a:t>, </a:t>
            </a:r>
            <a:r>
              <a:rPr lang="ko-KR" altLang="en-US" dirty="0"/>
              <a:t>특수문자 제거</a:t>
            </a:r>
            <a:r>
              <a:rPr lang="en-US" altLang="ko-KR" dirty="0"/>
              <a:t>(</a:t>
            </a:r>
            <a:r>
              <a:rPr lang="ko-KR" altLang="en-US" dirty="0"/>
              <a:t>숫자와 한글만 남김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 ‘</a:t>
            </a:r>
            <a:r>
              <a:rPr lang="en-US" altLang="ko-KR" dirty="0" err="1"/>
              <a:t>repeat_normalize</a:t>
            </a:r>
            <a:r>
              <a:rPr lang="en-US" altLang="ko-KR" dirty="0"/>
              <a:t>’ : 3</a:t>
            </a:r>
            <a:r>
              <a:rPr lang="ko-KR" altLang="en-US" dirty="0"/>
              <a:t>번 이상 반복되는 문자 삭제 </a:t>
            </a:r>
            <a:r>
              <a:rPr lang="en-US" altLang="ko-KR" dirty="0"/>
              <a:t>(ex) </a:t>
            </a:r>
            <a:r>
              <a:rPr lang="ko-KR" altLang="en-US" dirty="0" err="1"/>
              <a:t>ㅋㅋㅋㅋㅋㅋㅋ</a:t>
            </a:r>
            <a:r>
              <a:rPr lang="en-US" altLang="ko-KR" dirty="0"/>
              <a:t>,</a:t>
            </a:r>
            <a:r>
              <a:rPr lang="ko-KR" altLang="en-US" dirty="0" err="1"/>
              <a:t>ㅠㅠㅠㅠ</a:t>
            </a:r>
            <a:r>
              <a:rPr lang="en-US" altLang="ko-KR" dirty="0"/>
              <a:t>,</a:t>
            </a:r>
            <a:r>
              <a:rPr lang="ko-KR" altLang="en-US" dirty="0" err="1"/>
              <a:t>ㅎㅎㅎ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Re</a:t>
            </a:r>
            <a:r>
              <a:rPr lang="ko-KR" altLang="en-US" dirty="0"/>
              <a:t> 모듈 사용 </a:t>
            </a:r>
            <a:r>
              <a:rPr lang="en-US" altLang="ko-KR" dirty="0"/>
              <a:t>: sub </a:t>
            </a:r>
            <a:r>
              <a:rPr lang="ko-KR" altLang="en-US" dirty="0"/>
              <a:t>메서드를 통해 숫자 제거 </a:t>
            </a:r>
            <a:endParaRPr lang="en-US" altLang="ko-KR" dirty="0"/>
          </a:p>
          <a:p>
            <a:pPr lvl="1"/>
            <a:endParaRPr lang="en-US" altLang="ko-KR" sz="1800" dirty="0"/>
          </a:p>
          <a:p>
            <a:r>
              <a:rPr lang="ko-KR" altLang="en-US" dirty="0"/>
              <a:t>띄어쓰기 교정</a:t>
            </a:r>
            <a:endParaRPr lang="en-US" altLang="ko-KR" dirty="0"/>
          </a:p>
          <a:p>
            <a:pPr lvl="1"/>
            <a:r>
              <a:rPr lang="en-US" altLang="ko-KR" dirty="0" err="1"/>
              <a:t>Kospacing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: </a:t>
            </a:r>
            <a:r>
              <a:rPr lang="ko-KR" altLang="en-US" dirty="0"/>
              <a:t>한글 띄어쓰기를 해주는 딥러닝 모델 패키지</a:t>
            </a:r>
            <a:endParaRPr lang="en-US" altLang="ko-KR" dirty="0"/>
          </a:p>
          <a:p>
            <a:pPr lvl="1"/>
            <a:endParaRPr lang="en-US" altLang="ko-KR" sz="1800" dirty="0"/>
          </a:p>
          <a:p>
            <a:r>
              <a:rPr lang="ko-KR" altLang="en-US" dirty="0"/>
              <a:t>조사</a:t>
            </a:r>
            <a:r>
              <a:rPr lang="en-US" altLang="ko-KR" dirty="0"/>
              <a:t> </a:t>
            </a:r>
            <a:r>
              <a:rPr lang="ko-KR" altLang="en-US" dirty="0"/>
              <a:t>제거</a:t>
            </a:r>
            <a:endParaRPr lang="en-US" altLang="ko-KR" dirty="0"/>
          </a:p>
          <a:p>
            <a:pPr lvl="1"/>
            <a:r>
              <a:rPr lang="en-US" altLang="ko-KR" dirty="0" err="1"/>
              <a:t>koNLPy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: </a:t>
            </a:r>
            <a:r>
              <a:rPr lang="ko-KR" altLang="en-US" dirty="0"/>
              <a:t>한국어 정보처리를 위한 </a:t>
            </a:r>
            <a:r>
              <a:rPr lang="en-US" altLang="ko-KR" dirty="0"/>
              <a:t>python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2"/>
            <a:r>
              <a:rPr lang="en-US" altLang="ko-KR" dirty="0" err="1"/>
              <a:t>Okt</a:t>
            </a:r>
            <a:r>
              <a:rPr lang="en-US" altLang="ko-KR" dirty="0"/>
              <a:t> </a:t>
            </a:r>
            <a:r>
              <a:rPr lang="ko-KR" altLang="en-US" dirty="0"/>
              <a:t>형태소 분석기 </a:t>
            </a:r>
            <a:r>
              <a:rPr lang="en-US" altLang="ko-KR" dirty="0"/>
              <a:t>: </a:t>
            </a:r>
            <a:r>
              <a:rPr lang="ko-KR" altLang="en-US" dirty="0"/>
              <a:t>형태소를 추출하여 품사 </a:t>
            </a:r>
            <a:r>
              <a:rPr lang="ko-KR" altLang="en-US" dirty="0" err="1"/>
              <a:t>태킹</a:t>
            </a:r>
            <a:r>
              <a:rPr lang="ko-KR" altLang="en-US" dirty="0"/>
              <a:t> 후</a:t>
            </a:r>
            <a:r>
              <a:rPr lang="en-US" altLang="ko-KR" dirty="0"/>
              <a:t>, </a:t>
            </a:r>
            <a:r>
              <a:rPr lang="ko-KR" altLang="en-US" dirty="0"/>
              <a:t>조사제거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07928C-21C5-4456-B8F0-51880D3DD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922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B36389-B08B-4BDD-B484-53992F050807}"/>
              </a:ext>
            </a:extLst>
          </p:cNvPr>
          <p:cNvSpPr/>
          <p:nvPr/>
        </p:nvSpPr>
        <p:spPr>
          <a:xfrm>
            <a:off x="6172560" y="1551505"/>
            <a:ext cx="5551594" cy="3880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32260D-C566-481D-9E56-149FA544A15E}"/>
              </a:ext>
            </a:extLst>
          </p:cNvPr>
          <p:cNvSpPr/>
          <p:nvPr/>
        </p:nvSpPr>
        <p:spPr>
          <a:xfrm>
            <a:off x="390406" y="1540872"/>
            <a:ext cx="5551594" cy="3880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846098-E13B-472D-B949-5CA5C5A8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 Normalization 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A65193-0E7D-4C9B-A83A-EC0F939F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938" y="1402648"/>
            <a:ext cx="5782153" cy="4019107"/>
          </a:xfrm>
        </p:spPr>
        <p:txBody>
          <a:bodyPr>
            <a:normAutofit/>
          </a:bodyPr>
          <a:lstStyle/>
          <a:p>
            <a:pPr marL="457200" lvl="1" indent="0" algn="ctr">
              <a:lnSpc>
                <a:spcPct val="150000"/>
              </a:lnSpc>
              <a:buNone/>
            </a:pPr>
            <a:r>
              <a:rPr lang="ko-KR" altLang="en-US" b="1" dirty="0" err="1"/>
              <a:t>전처리</a:t>
            </a:r>
            <a:r>
              <a:rPr lang="ko-KR" altLang="en-US" b="1" dirty="0"/>
              <a:t> 전</a:t>
            </a:r>
            <a:endParaRPr lang="en-US" altLang="ko-KR" b="1" dirty="0"/>
          </a:p>
          <a:p>
            <a:pPr marL="457200" lvl="1" indent="0" algn="ctr">
              <a:lnSpc>
                <a:spcPct val="150000"/>
              </a:lnSpc>
              <a:buNone/>
            </a:pPr>
            <a:endParaRPr lang="en-US" altLang="ko-KR" sz="1200" b="1" dirty="0"/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altLang="ko-KR" sz="2000" b="1" i="1" dirty="0"/>
              <a:t>“</a:t>
            </a:r>
            <a:r>
              <a:rPr lang="ko-KR" altLang="en-US" sz="2000" b="1" i="1" dirty="0"/>
              <a:t>저</a:t>
            </a:r>
            <a:r>
              <a:rPr lang="ko-KR" altLang="en-US" sz="2000" b="1" i="1" dirty="0">
                <a:solidFill>
                  <a:srgbClr val="0070C0"/>
                </a:solidFill>
              </a:rPr>
              <a:t>는</a:t>
            </a:r>
            <a:r>
              <a:rPr lang="ko-KR" altLang="en-US" sz="2000" b="1" i="1" dirty="0"/>
              <a:t> </a:t>
            </a:r>
            <a:r>
              <a:rPr lang="ko-KR" altLang="en-US" sz="2000" b="1" i="1" dirty="0" err="1"/>
              <a:t>지성피부</a:t>
            </a:r>
            <a:r>
              <a:rPr lang="ko-KR" altLang="en-US" sz="2000" b="1" i="1" dirty="0" err="1">
                <a:solidFill>
                  <a:srgbClr val="0070C0"/>
                </a:solidFill>
              </a:rPr>
              <a:t>인데</a:t>
            </a:r>
            <a:r>
              <a:rPr lang="ko-KR" altLang="en-US" sz="2000" b="1" i="1" dirty="0"/>
              <a:t> 약간 건조한 부분이 있어요</a:t>
            </a:r>
            <a:r>
              <a:rPr lang="en-US" altLang="ko-KR" sz="2000" b="1" i="1" dirty="0"/>
              <a:t> </a:t>
            </a:r>
            <a:r>
              <a:rPr lang="ko-KR" altLang="en-US" sz="2000" b="1" i="1" dirty="0" err="1">
                <a:solidFill>
                  <a:srgbClr val="0070C0"/>
                </a:solidFill>
              </a:rPr>
              <a:t>ㅠㅠㅠ</a:t>
            </a:r>
            <a:r>
              <a:rPr lang="ko-KR" altLang="en-US" sz="2000" b="1" i="1" dirty="0" err="1"/>
              <a:t>그래서</a:t>
            </a:r>
            <a:r>
              <a:rPr lang="ko-KR" altLang="en-US" sz="2000" b="1" i="1" dirty="0"/>
              <a:t> 평소</a:t>
            </a:r>
            <a:r>
              <a:rPr lang="ko-KR" altLang="en-US" sz="2000" b="1" i="1" dirty="0">
                <a:solidFill>
                  <a:srgbClr val="0070C0"/>
                </a:solidFill>
              </a:rPr>
              <a:t>에</a:t>
            </a:r>
            <a:r>
              <a:rPr lang="ko-KR" altLang="en-US" sz="2000" b="1" i="1" dirty="0"/>
              <a:t> 피부</a:t>
            </a:r>
            <a:r>
              <a:rPr lang="ko-KR" altLang="en-US" sz="2000" b="1" i="1" dirty="0">
                <a:solidFill>
                  <a:srgbClr val="0070C0"/>
                </a:solidFill>
              </a:rPr>
              <a:t>에</a:t>
            </a:r>
            <a:r>
              <a:rPr lang="ko-KR" altLang="en-US" sz="2000" b="1" i="1" dirty="0"/>
              <a:t> 맞는 </a:t>
            </a:r>
            <a:r>
              <a:rPr lang="ko-KR" altLang="en-US" sz="2000" b="1" i="1" dirty="0" err="1"/>
              <a:t>화장품찾기</a:t>
            </a:r>
            <a:r>
              <a:rPr lang="ko-KR" altLang="en-US" sz="2000" b="1" i="1" dirty="0" err="1">
                <a:solidFill>
                  <a:srgbClr val="0070C0"/>
                </a:solidFill>
              </a:rPr>
              <a:t>가</a:t>
            </a:r>
            <a:r>
              <a:rPr lang="ko-KR" altLang="en-US" sz="2000" b="1" i="1" dirty="0"/>
              <a:t> </a:t>
            </a:r>
            <a:r>
              <a:rPr lang="ko-KR" altLang="en-US" sz="2000" b="1" i="1" dirty="0" err="1"/>
              <a:t>정말힘들었는데</a:t>
            </a:r>
            <a:r>
              <a:rPr lang="en-US" altLang="ko-KR" sz="2000" b="1" i="1" dirty="0">
                <a:solidFill>
                  <a:srgbClr val="002060"/>
                </a:solidFill>
              </a:rPr>
              <a:t>,</a:t>
            </a:r>
            <a:r>
              <a:rPr lang="en-US" altLang="ko-KR" sz="2000" b="1" i="1" dirty="0"/>
              <a:t> </a:t>
            </a:r>
            <a:r>
              <a:rPr lang="ko-KR" altLang="en-US" sz="2000" b="1" i="1" dirty="0"/>
              <a:t>이건 정말 대박 좋아요</a:t>
            </a:r>
            <a:r>
              <a:rPr lang="en-US" altLang="ko-KR" sz="2000" b="1" i="1" dirty="0">
                <a:solidFill>
                  <a:srgbClr val="0070C0"/>
                </a:solidFill>
              </a:rPr>
              <a:t>!!!</a:t>
            </a:r>
            <a:r>
              <a:rPr lang="en-US" altLang="ko-KR" sz="2000" b="1" i="1" dirty="0"/>
              <a:t> </a:t>
            </a:r>
            <a:r>
              <a:rPr lang="ko-KR" altLang="en-US" sz="2000" b="1" i="1" dirty="0"/>
              <a:t>진짜 </a:t>
            </a:r>
            <a:r>
              <a:rPr lang="ko-KR" altLang="en-US" sz="2000" b="1" i="1" dirty="0" err="1"/>
              <a:t>왕추천합니다</a:t>
            </a:r>
            <a:r>
              <a:rPr lang="en-US" altLang="ko-KR" sz="2000" b="1" i="1" dirty="0">
                <a:solidFill>
                  <a:srgbClr val="0070C0"/>
                </a:solidFill>
              </a:rPr>
              <a:t>~</a:t>
            </a:r>
            <a:r>
              <a:rPr lang="ko-KR" altLang="en-US" sz="2000" b="1" i="1" dirty="0">
                <a:solidFill>
                  <a:srgbClr val="0070C0"/>
                </a:solidFill>
              </a:rPr>
              <a:t>😍😍😍 </a:t>
            </a:r>
            <a:r>
              <a:rPr lang="en-US" altLang="ko-KR" sz="2000" b="1" i="1" dirty="0">
                <a:solidFill>
                  <a:srgbClr val="0070C0"/>
                </a:solidFill>
              </a:rPr>
              <a:t>wow </a:t>
            </a:r>
            <a:r>
              <a:rPr lang="ko-KR" altLang="en-US" sz="2000" b="1" i="1" dirty="0"/>
              <a:t>진짜 너무너무 좋아서 </a:t>
            </a:r>
            <a:r>
              <a:rPr lang="ko-KR" altLang="en-US" sz="2000" b="1" i="1" dirty="0" err="1"/>
              <a:t>주변지인들</a:t>
            </a:r>
            <a:r>
              <a:rPr lang="ko-KR" altLang="en-US" sz="2000" b="1" i="1" dirty="0" err="1">
                <a:solidFill>
                  <a:srgbClr val="0070C0"/>
                </a:solidFill>
              </a:rPr>
              <a:t>한테</a:t>
            </a:r>
            <a:r>
              <a:rPr lang="ko-KR" altLang="en-US" sz="2000" b="1" i="1" dirty="0"/>
              <a:t> 많이 알려줬어요 </a:t>
            </a:r>
            <a:r>
              <a:rPr lang="ko-KR" altLang="en-US" sz="2000" b="1" i="1" dirty="0" err="1">
                <a:solidFill>
                  <a:srgbClr val="0070C0"/>
                </a:solidFill>
              </a:rPr>
              <a:t>ㅋㅋㅋㅋㅋㅋ</a:t>
            </a:r>
            <a:r>
              <a:rPr lang="ko-KR" altLang="en-US" sz="2000" b="1" i="1" dirty="0">
                <a:solidFill>
                  <a:srgbClr val="0070C0"/>
                </a:solidFill>
              </a:rPr>
              <a:t> </a:t>
            </a:r>
            <a:r>
              <a:rPr lang="ko-KR" altLang="en-US" sz="2000" b="1" i="1" dirty="0" err="1">
                <a:solidFill>
                  <a:srgbClr val="0070C0"/>
                </a:solidFill>
              </a:rPr>
              <a:t>ㅎㅎㅎ</a:t>
            </a:r>
            <a:r>
              <a:rPr lang="ko-KR" altLang="en-US" sz="2000" b="1" i="1" dirty="0"/>
              <a:t> </a:t>
            </a:r>
            <a:r>
              <a:rPr lang="en-US" altLang="ko-KR" sz="2000" b="1" i="1" dirty="0"/>
              <a:t>“</a:t>
            </a:r>
          </a:p>
          <a:p>
            <a:endParaRPr lang="ko-KR" altLang="en-US" sz="24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21EAB72-B7DF-4072-A1DA-50ACBDFA22E1}"/>
              </a:ext>
            </a:extLst>
          </p:cNvPr>
          <p:cNvSpPr txBox="1">
            <a:spLocks/>
          </p:cNvSpPr>
          <p:nvPr/>
        </p:nvSpPr>
        <p:spPr>
          <a:xfrm>
            <a:off x="5995162" y="1402649"/>
            <a:ext cx="5551595" cy="3880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600" b="1" dirty="0" err="1"/>
              <a:t>전처리</a:t>
            </a:r>
            <a:r>
              <a:rPr lang="ko-KR" altLang="en-US" sz="2600" b="1" dirty="0"/>
              <a:t> 후</a:t>
            </a:r>
            <a:endParaRPr lang="en-US" altLang="ko-KR" sz="2600" b="1" dirty="0"/>
          </a:p>
          <a:p>
            <a:pPr marL="457200" lvl="1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200" b="1" dirty="0"/>
          </a:p>
          <a:p>
            <a:pPr marL="457200" lvl="1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i="1" dirty="0"/>
              <a:t>“</a:t>
            </a:r>
            <a:r>
              <a:rPr lang="ko-KR" altLang="en-US" sz="2000" b="1" i="1" dirty="0"/>
              <a:t>저 </a:t>
            </a:r>
            <a:r>
              <a:rPr lang="ko-KR" altLang="en-US" sz="2000" b="1" i="1" dirty="0">
                <a:solidFill>
                  <a:srgbClr val="FF0000"/>
                </a:solidFill>
              </a:rPr>
              <a:t>지성 피부 </a:t>
            </a:r>
            <a:r>
              <a:rPr lang="ko-KR" altLang="en-US" sz="2000" b="1" i="1" dirty="0"/>
              <a:t>약간 건조한 부분이 있어요 그래서 평소 피부 맞는 </a:t>
            </a:r>
            <a:r>
              <a:rPr lang="ko-KR" altLang="en-US" sz="2000" b="1" i="1" dirty="0">
                <a:solidFill>
                  <a:srgbClr val="FF0000"/>
                </a:solidFill>
              </a:rPr>
              <a:t>화장품 찾기 정말 힘들었는데</a:t>
            </a:r>
            <a:r>
              <a:rPr lang="en-US" altLang="ko-KR" sz="2000" b="1" i="1" dirty="0">
                <a:solidFill>
                  <a:srgbClr val="FF0000"/>
                </a:solidFill>
              </a:rPr>
              <a:t> </a:t>
            </a:r>
            <a:r>
              <a:rPr lang="ko-KR" altLang="en-US" sz="2000" b="1" i="1" dirty="0"/>
              <a:t>이건 정말 대박 좋아요</a:t>
            </a:r>
            <a:r>
              <a:rPr lang="en-US" altLang="ko-KR" sz="2000" b="1" i="1" dirty="0"/>
              <a:t> </a:t>
            </a:r>
            <a:r>
              <a:rPr lang="ko-KR" altLang="en-US" sz="2000" b="1" i="1" dirty="0"/>
              <a:t>진짜 왕 추천 합니다</a:t>
            </a:r>
            <a:r>
              <a:rPr lang="en-US" altLang="ko-KR" sz="2000" b="1" i="1" dirty="0"/>
              <a:t> </a:t>
            </a:r>
            <a:r>
              <a:rPr lang="ko-KR" altLang="en-US" sz="2000" b="1" i="1" dirty="0"/>
              <a:t>진짜 </a:t>
            </a:r>
            <a:r>
              <a:rPr lang="ko-KR" altLang="en-US" sz="2000" b="1" i="1" dirty="0">
                <a:solidFill>
                  <a:srgbClr val="FF0000"/>
                </a:solidFill>
              </a:rPr>
              <a:t>너무 너무 </a:t>
            </a:r>
            <a:r>
              <a:rPr lang="ko-KR" altLang="en-US" sz="2000" b="1" i="1" dirty="0"/>
              <a:t>좋아서 </a:t>
            </a:r>
            <a:r>
              <a:rPr lang="ko-KR" altLang="en-US" sz="2000" b="1" i="1" dirty="0">
                <a:solidFill>
                  <a:srgbClr val="FF0000"/>
                </a:solidFill>
              </a:rPr>
              <a:t>주변지인 들</a:t>
            </a:r>
            <a:r>
              <a:rPr lang="ko-KR" altLang="en-US" sz="2000" b="1" i="1" dirty="0"/>
              <a:t> 많이 알려줬어요 </a:t>
            </a:r>
            <a:r>
              <a:rPr lang="en-US" altLang="ko-KR" sz="2000" b="1" i="1" dirty="0"/>
              <a:t>“</a:t>
            </a:r>
          </a:p>
          <a:p>
            <a:endParaRPr lang="ko-KR" altLang="en-US" sz="24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F6BDE60-6EF3-4D88-86DD-1B16587F70D9}"/>
              </a:ext>
            </a:extLst>
          </p:cNvPr>
          <p:cNvSpPr txBox="1">
            <a:spLocks/>
          </p:cNvSpPr>
          <p:nvPr/>
        </p:nvSpPr>
        <p:spPr>
          <a:xfrm>
            <a:off x="9339102" y="5581245"/>
            <a:ext cx="2670544" cy="6980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* </a:t>
            </a:r>
            <a:r>
              <a:rPr lang="ko-KR" altLang="en-US" sz="1800" dirty="0">
                <a:solidFill>
                  <a:srgbClr val="0070C0"/>
                </a:solidFill>
              </a:rPr>
              <a:t>파란색</a:t>
            </a:r>
            <a:r>
              <a:rPr lang="ko-KR" altLang="en-US" sz="1800" dirty="0"/>
              <a:t> </a:t>
            </a:r>
            <a:r>
              <a:rPr lang="en-US" altLang="ko-KR" sz="1800" dirty="0"/>
              <a:t>– </a:t>
            </a:r>
            <a:r>
              <a:rPr lang="ko-KR" altLang="en-US" sz="1800" dirty="0"/>
              <a:t>삭제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* </a:t>
            </a:r>
            <a:r>
              <a:rPr lang="ko-KR" altLang="en-US" sz="1800" dirty="0">
                <a:solidFill>
                  <a:srgbClr val="FF0000"/>
                </a:solidFill>
              </a:rPr>
              <a:t>빨간색</a:t>
            </a:r>
            <a:r>
              <a:rPr lang="ko-KR" altLang="en-US" sz="1800" dirty="0"/>
              <a:t> </a:t>
            </a:r>
            <a:r>
              <a:rPr lang="en-US" altLang="ko-KR" sz="1800" dirty="0"/>
              <a:t>– </a:t>
            </a:r>
            <a:r>
              <a:rPr lang="ko-KR" altLang="en-US" sz="1800" dirty="0"/>
              <a:t>띄어쓰기 교정</a:t>
            </a: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02AE5E-CE14-4EF4-9F62-8EAB058E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6446" y="6356350"/>
            <a:ext cx="2743200" cy="365125"/>
          </a:xfrm>
        </p:spPr>
        <p:txBody>
          <a:bodyPr/>
          <a:lstStyle/>
          <a:p>
            <a:fld id="{691948EF-7E5C-4BAD-93E7-146B74070D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924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46098-E13B-472D-B949-5CA5C5A8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09646" cy="1325563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(Text Cleaning)</a:t>
            </a:r>
            <a:r>
              <a:rPr lang="ko-KR" altLang="en-US" dirty="0"/>
              <a:t>의 최종 </a:t>
            </a:r>
            <a:r>
              <a:rPr lang="en-US" altLang="ko-KR" dirty="0"/>
              <a:t>3 Steps!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A65193-0E7D-4C9B-A83A-EC0F939F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5549"/>
            <a:ext cx="10515600" cy="3953134"/>
          </a:xfrm>
        </p:spPr>
        <p:txBody>
          <a:bodyPr>
            <a:normAutofit/>
          </a:bodyPr>
          <a:lstStyle/>
          <a:p>
            <a:r>
              <a:rPr lang="en-US" altLang="ko-KR" dirty="0"/>
              <a:t> Step 1. </a:t>
            </a:r>
          </a:p>
          <a:p>
            <a:pPr marL="0" indent="0">
              <a:buNone/>
            </a:pPr>
            <a:r>
              <a:rPr lang="ko-KR" altLang="en-US" sz="2000" b="1" dirty="0"/>
              <a:t>화장품 </a:t>
            </a:r>
            <a:r>
              <a:rPr lang="ko-KR" altLang="en-US" sz="2000" b="1" dirty="0" err="1"/>
              <a:t>불용어</a:t>
            </a:r>
            <a:r>
              <a:rPr lang="ko-KR" altLang="en-US" sz="2000" b="1" dirty="0"/>
              <a:t> 처리</a:t>
            </a:r>
            <a:r>
              <a:rPr lang="en-US" altLang="ko-KR" sz="2400" dirty="0"/>
              <a:t> 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Step 2.</a:t>
            </a:r>
          </a:p>
          <a:p>
            <a:pPr marL="0" indent="0">
              <a:buNone/>
            </a:pPr>
            <a:r>
              <a:rPr lang="en-US" altLang="ko-KR" sz="2000" b="1" dirty="0"/>
              <a:t>Text Normalization 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Step 3.</a:t>
            </a:r>
          </a:p>
          <a:p>
            <a:pPr marL="0" indent="0">
              <a:buNone/>
            </a:pPr>
            <a:r>
              <a:rPr lang="ko-KR" altLang="en-US" sz="2000" b="1" dirty="0"/>
              <a:t>기본 </a:t>
            </a:r>
            <a:r>
              <a:rPr lang="ko-KR" altLang="en-US" sz="2000" b="1" dirty="0" err="1"/>
              <a:t>불용어</a:t>
            </a:r>
            <a:r>
              <a:rPr lang="ko-KR" altLang="en-US" sz="2000" b="1" dirty="0"/>
              <a:t> 처리</a:t>
            </a:r>
            <a:endParaRPr lang="en-US" altLang="ko-KR" sz="2000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8D1C3AD-EF07-4EAB-8346-DFA7A68C55AF}"/>
              </a:ext>
            </a:extLst>
          </p:cNvPr>
          <p:cNvSpPr/>
          <p:nvPr/>
        </p:nvSpPr>
        <p:spPr>
          <a:xfrm>
            <a:off x="3188109" y="2465550"/>
            <a:ext cx="8313173" cy="1069463"/>
          </a:xfrm>
          <a:prstGeom prst="rightArrow">
            <a:avLst>
              <a:gd name="adj1" fmla="val 9359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scene3d>
            <a:camera prst="orthographicFront">
              <a:rot lat="0" lon="0" rev="108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“</a:t>
            </a:r>
            <a:r>
              <a:rPr lang="ko-KR" altLang="en-US" dirty="0">
                <a:solidFill>
                  <a:schemeClr val="tx1"/>
                </a:solidFill>
              </a:rPr>
              <a:t>얼굴에 기름이 많아서 찾다가 구매해보았는데</a:t>
            </a:r>
            <a:r>
              <a:rPr lang="en-US" altLang="ko-KR" dirty="0">
                <a:solidFill>
                  <a:schemeClr val="tx1"/>
                </a:solidFill>
              </a:rPr>
              <a:t>.. </a:t>
            </a:r>
            <a:r>
              <a:rPr lang="ko-KR" altLang="en-US" dirty="0" err="1">
                <a:solidFill>
                  <a:schemeClr val="tx1"/>
                </a:solidFill>
              </a:rPr>
              <a:t>피부에부담스럽지않고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무난하게잘쓰고있어요</a:t>
            </a:r>
            <a:r>
              <a:rPr lang="ko-KR" altLang="en-US" dirty="0">
                <a:solidFill>
                  <a:schemeClr val="tx1"/>
                </a:solidFill>
              </a:rPr>
              <a:t>＂ 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C12369F-FB29-44C0-BA43-16A4F16F8120}"/>
              </a:ext>
            </a:extLst>
          </p:cNvPr>
          <p:cNvSpPr/>
          <p:nvPr/>
        </p:nvSpPr>
        <p:spPr>
          <a:xfrm rot="10800000">
            <a:off x="3197941" y="4942409"/>
            <a:ext cx="8313173" cy="1069463"/>
          </a:xfrm>
          <a:prstGeom prst="rightArrow">
            <a:avLst>
              <a:gd name="adj1" fmla="val 93592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EF383D2-0D43-4013-9850-6A84B0EC2A70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887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200" b="1" i="1" dirty="0"/>
              <a:t>“</a:t>
            </a:r>
            <a:r>
              <a:rPr lang="ko-KR" altLang="en-US" sz="2200" b="1" i="1" dirty="0"/>
              <a:t>얼굴에 기름이 많아서 선크림을 찾다가 </a:t>
            </a:r>
            <a:r>
              <a:rPr lang="ko-KR" altLang="en-US" sz="2200" b="1" i="1" dirty="0" err="1"/>
              <a:t>이니스프리</a:t>
            </a:r>
            <a:r>
              <a:rPr lang="ko-KR" altLang="en-US" sz="2200" b="1" i="1" dirty="0"/>
              <a:t> 구매해보았는데</a:t>
            </a:r>
            <a:r>
              <a:rPr lang="en-US" altLang="ko-KR" sz="2200" b="1" i="1" dirty="0"/>
              <a:t>.. </a:t>
            </a:r>
          </a:p>
          <a:p>
            <a:pPr marL="0" indent="0">
              <a:buNone/>
            </a:pPr>
            <a:r>
              <a:rPr lang="ko-KR" altLang="en-US" sz="2200" b="1" i="1" dirty="0"/>
              <a:t>                                                                   </a:t>
            </a:r>
            <a:r>
              <a:rPr lang="ko-KR" altLang="en-US" sz="2200" b="1" i="1" dirty="0" err="1"/>
              <a:t>피부에부담스럽지않고</a:t>
            </a:r>
            <a:r>
              <a:rPr lang="ko-KR" altLang="en-US" sz="2200" b="1" i="1" dirty="0"/>
              <a:t> </a:t>
            </a:r>
            <a:r>
              <a:rPr lang="ko-KR" altLang="en-US" sz="2200" b="1" i="1" dirty="0" err="1"/>
              <a:t>무난하게잘쓰고있어요</a:t>
            </a:r>
            <a:r>
              <a:rPr lang="en-US" altLang="ko-KR" sz="2200" b="1" i="1" dirty="0"/>
              <a:t>”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35EDFEE-8ADE-4D3A-8B04-97B5ED150777}"/>
              </a:ext>
            </a:extLst>
          </p:cNvPr>
          <p:cNvSpPr/>
          <p:nvPr/>
        </p:nvSpPr>
        <p:spPr>
          <a:xfrm>
            <a:off x="3197941" y="3703979"/>
            <a:ext cx="8313173" cy="1069463"/>
          </a:xfrm>
          <a:prstGeom prst="rightArrow">
            <a:avLst>
              <a:gd name="adj1" fmla="val 9359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scene3d>
            <a:camera prst="orthographicFront">
              <a:rot lat="0" lon="0" rev="108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“</a:t>
            </a:r>
            <a:r>
              <a:rPr lang="ko-KR" altLang="en-US" dirty="0">
                <a:solidFill>
                  <a:schemeClr val="tx1"/>
                </a:solidFill>
              </a:rPr>
              <a:t>얼굴 기름 많아서 찾다가 구매 해보았는데 피부 부담 않고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무난 하게 잘 쓰고 있어요＂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7FDA54A-1D68-4D13-B125-5CA5D964996A}"/>
              </a:ext>
            </a:extLst>
          </p:cNvPr>
          <p:cNvSpPr/>
          <p:nvPr/>
        </p:nvSpPr>
        <p:spPr>
          <a:xfrm>
            <a:off x="3197941" y="4951507"/>
            <a:ext cx="8313173" cy="1069463"/>
          </a:xfrm>
          <a:prstGeom prst="rightArrow">
            <a:avLst>
              <a:gd name="adj1" fmla="val 9359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scene3d>
            <a:camera prst="orthographicFront">
              <a:rot lat="0" lon="0" rev="108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“</a:t>
            </a:r>
            <a:r>
              <a:rPr lang="ko-KR" altLang="en-US" dirty="0">
                <a:solidFill>
                  <a:schemeClr val="tx1"/>
                </a:solidFill>
              </a:rPr>
              <a:t>얼굴 기름 많아서 찾다가 구매 해보았는데 피부 부담 않고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무난 하게 쓰고 있어요＂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6F7A0-9DED-44A4-8935-27A74FAF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94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46098-E13B-472D-B949-5CA5C5A8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Tokenization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A65193-0E7D-4C9B-A83A-EC0F939F6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Case 1. </a:t>
            </a:r>
            <a:r>
              <a:rPr lang="ko-KR" altLang="en-US" dirty="0"/>
              <a:t>띄어쓰기를 기준으로 어절로 </a:t>
            </a:r>
            <a:r>
              <a:rPr lang="en-US" altLang="ko-KR" dirty="0"/>
              <a:t>tokenization</a:t>
            </a:r>
          </a:p>
          <a:p>
            <a:pPr lvl="1"/>
            <a:r>
              <a:rPr lang="ko-KR" altLang="en-US" dirty="0"/>
              <a:t>앞선 </a:t>
            </a:r>
            <a:r>
              <a:rPr lang="ko-KR" altLang="en-US" dirty="0" err="1"/>
              <a:t>전처리</a:t>
            </a:r>
            <a:r>
              <a:rPr lang="ko-KR" altLang="en-US" dirty="0"/>
              <a:t> 단계에서</a:t>
            </a:r>
            <a:r>
              <a:rPr lang="en-US" altLang="ko-KR" dirty="0"/>
              <a:t>, </a:t>
            </a:r>
            <a:r>
              <a:rPr lang="en-US" altLang="ko-KR" dirty="0" err="1"/>
              <a:t>Kospacing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dirty="0" err="1"/>
              <a:t>konlpy</a:t>
            </a:r>
            <a:r>
              <a:rPr lang="ko-KR" altLang="en-US" dirty="0"/>
              <a:t>를 이용하여 적절한 어절의 형태로 변환 완료</a:t>
            </a:r>
            <a:r>
              <a:rPr lang="en-US" altLang="ko-KR" dirty="0"/>
              <a:t>! </a:t>
            </a:r>
          </a:p>
          <a:p>
            <a:pPr lvl="2"/>
            <a:r>
              <a:rPr lang="ko-KR" altLang="en-US" dirty="0"/>
              <a:t>각 어절은 띄어쓰기를 기준으로 구분 </a:t>
            </a:r>
            <a:r>
              <a:rPr lang="en-US" altLang="ko-KR" dirty="0"/>
              <a:t>=&gt; token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Word2Vec </a:t>
            </a:r>
            <a:r>
              <a:rPr lang="ko-KR" altLang="en-US" dirty="0"/>
              <a:t>의 </a:t>
            </a:r>
            <a:r>
              <a:rPr lang="en-US" altLang="ko-KR" dirty="0"/>
              <a:t>‘Tokenizer’ </a:t>
            </a:r>
            <a:r>
              <a:rPr lang="ko-KR" altLang="en-US" dirty="0"/>
              <a:t>함수 이용</a:t>
            </a:r>
            <a:endParaRPr lang="en-US" altLang="ko-KR" dirty="0"/>
          </a:p>
          <a:p>
            <a:pPr lvl="2"/>
            <a:r>
              <a:rPr lang="en-US" altLang="ko-KR" dirty="0"/>
              <a:t>token</a:t>
            </a:r>
            <a:r>
              <a:rPr lang="ko-KR" altLang="en-US" dirty="0"/>
              <a:t>을 기준으로 삼아</a:t>
            </a:r>
            <a:r>
              <a:rPr lang="en-US" altLang="ko-KR" dirty="0"/>
              <a:t>, </a:t>
            </a:r>
            <a:r>
              <a:rPr lang="ko-KR" altLang="en-US" dirty="0"/>
              <a:t>해당 텍스트를 단어번호로 바꿔주는 기능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Case 2. ETRI </a:t>
            </a:r>
            <a:r>
              <a:rPr lang="ko-KR" altLang="en-US" dirty="0"/>
              <a:t>형태소 분석기 </a:t>
            </a:r>
            <a:r>
              <a:rPr lang="en-US" altLang="ko-KR" dirty="0"/>
              <a:t>(</a:t>
            </a:r>
            <a:r>
              <a:rPr lang="ko-KR" altLang="en-US" dirty="0"/>
              <a:t>한국전자통신연구원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Case 3. </a:t>
            </a:r>
            <a:r>
              <a:rPr lang="en-US" altLang="ko-KR" dirty="0" err="1"/>
              <a:t>Khaii</a:t>
            </a:r>
            <a:r>
              <a:rPr lang="en-US" altLang="ko-KR" dirty="0"/>
              <a:t> </a:t>
            </a:r>
            <a:r>
              <a:rPr lang="ko-KR" altLang="en-US" dirty="0"/>
              <a:t>형태소 분석기 </a:t>
            </a:r>
            <a:r>
              <a:rPr lang="en-US" altLang="ko-KR" dirty="0"/>
              <a:t>(</a:t>
            </a:r>
            <a:r>
              <a:rPr lang="ko-KR" altLang="en-US" dirty="0"/>
              <a:t>카카오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C0F224-05D7-48EB-B35E-5AF2E86C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73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37D8F-25CB-4404-A83A-2C06397B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0C500E-1D63-4AA4-952D-6EF073977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026"/>
            <a:ext cx="10515600" cy="1454376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Scikit</a:t>
            </a:r>
            <a:r>
              <a:rPr lang="ko-KR" altLang="en-US" dirty="0"/>
              <a:t> </a:t>
            </a:r>
            <a:r>
              <a:rPr lang="en-US" altLang="ko-KR" dirty="0"/>
              <a:t>learn</a:t>
            </a:r>
            <a:r>
              <a:rPr lang="ko-KR" altLang="en-US" dirty="0"/>
              <a:t> </a:t>
            </a:r>
            <a:r>
              <a:rPr lang="en-US" altLang="ko-KR" dirty="0"/>
              <a:t>~ </a:t>
            </a:r>
            <a:r>
              <a:rPr lang="en-US" altLang="ko-KR" dirty="0" err="1"/>
              <a:t>train_test_split</a:t>
            </a:r>
            <a:endParaRPr lang="en-US" altLang="ko-KR" dirty="0"/>
          </a:p>
          <a:p>
            <a:pPr lvl="1"/>
            <a:r>
              <a:rPr lang="en-US" altLang="ko-KR" dirty="0"/>
              <a:t>stratify </a:t>
            </a:r>
            <a:r>
              <a:rPr lang="ko-KR" altLang="en-US" dirty="0"/>
              <a:t>옵션 사용</a:t>
            </a:r>
            <a:r>
              <a:rPr lang="en-US" altLang="ko-KR" dirty="0"/>
              <a:t>: rating </a:t>
            </a:r>
            <a:r>
              <a:rPr lang="ko-KR" altLang="en-US" dirty="0"/>
              <a:t>카테고리 비율을 유지해서 </a:t>
            </a:r>
            <a:r>
              <a:rPr lang="en-US" altLang="ko-KR" dirty="0"/>
              <a:t>train-test </a:t>
            </a:r>
            <a:r>
              <a:rPr lang="ko-KR" altLang="en-US" dirty="0"/>
              <a:t>나눔</a:t>
            </a:r>
            <a:endParaRPr lang="en-US" altLang="ko-KR" dirty="0"/>
          </a:p>
          <a:p>
            <a:pPr lvl="1"/>
            <a:r>
              <a:rPr lang="en-US" altLang="ko-KR" dirty="0"/>
              <a:t>shuffle </a:t>
            </a:r>
            <a:r>
              <a:rPr lang="ko-KR" altLang="en-US" dirty="0"/>
              <a:t>옵션 사용</a:t>
            </a:r>
            <a:r>
              <a:rPr lang="en-US" altLang="ko-KR" dirty="0"/>
              <a:t>: </a:t>
            </a:r>
            <a:r>
              <a:rPr lang="ko-KR" altLang="en-US" dirty="0"/>
              <a:t>화장품 카테고리를 다양하게 학습하기 위함</a:t>
            </a:r>
            <a:endParaRPr lang="en-US" altLang="ko-KR" dirty="0"/>
          </a:p>
          <a:p>
            <a:r>
              <a:rPr lang="en-US" altLang="ko-KR" dirty="0"/>
              <a:t>Train : Validation : Test = 0.6 : 0.2 : 0.2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CDB2D0-47D0-4856-860D-A41953F33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38" y="3429000"/>
            <a:ext cx="4722661" cy="31421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E46E59-10BB-48D0-B98F-91507259C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03" y="3429000"/>
            <a:ext cx="4403498" cy="3142194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67D855-000C-4CD1-B35B-77AB42A38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3CFD43-3529-43CB-A6C1-EEB0F77F5143}"/>
              </a:ext>
            </a:extLst>
          </p:cNvPr>
          <p:cNvSpPr txBox="1"/>
          <p:nvPr/>
        </p:nvSpPr>
        <p:spPr>
          <a:xfrm>
            <a:off x="8468624" y="3729693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</a:rPr>
              <a:t>0: Negative [1, 2, 3</a:t>
            </a:r>
            <a:r>
              <a:rPr lang="ko-KR" altLang="en-US" sz="1400" dirty="0">
                <a:solidFill>
                  <a:schemeClr val="accent1"/>
                </a:solidFill>
              </a:rPr>
              <a:t>점</a:t>
            </a:r>
            <a:r>
              <a:rPr lang="en-US" altLang="ko-KR" sz="1400" dirty="0">
                <a:solidFill>
                  <a:schemeClr val="accent1"/>
                </a:solidFill>
              </a:rPr>
              <a:t>]</a:t>
            </a:r>
          </a:p>
          <a:p>
            <a:r>
              <a:rPr lang="en-US" altLang="ko-KR" sz="1400" dirty="0">
                <a:solidFill>
                  <a:schemeClr val="accent2"/>
                </a:solidFill>
              </a:rPr>
              <a:t>1: Positive [4, 5</a:t>
            </a:r>
            <a:r>
              <a:rPr lang="ko-KR" altLang="en-US" sz="1400" dirty="0">
                <a:solidFill>
                  <a:schemeClr val="accent2"/>
                </a:solidFill>
              </a:rPr>
              <a:t>점</a:t>
            </a:r>
            <a:r>
              <a:rPr lang="en-US" altLang="ko-KR" sz="1400" dirty="0">
                <a:solidFill>
                  <a:schemeClr val="accent2"/>
                </a:solidFill>
              </a:rPr>
              <a:t>]</a:t>
            </a:r>
            <a:endParaRPr lang="ko-KR" alt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159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CF9E7EB-4CAC-48AD-9FF1-4F92EFAFC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07DFB1-B639-49EB-8512-C648AAB84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154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AC8A833-4D78-474F-9D16-CD0F04F79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000"/>
                    </a14:imgEffect>
                    <a14:imgEffect>
                      <a14:brightnessContrast bright="-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6569844-D333-46E2-BF38-6AA0B89BB753}"/>
              </a:ext>
            </a:extLst>
          </p:cNvPr>
          <p:cNvSpPr/>
          <p:nvPr/>
        </p:nvSpPr>
        <p:spPr>
          <a:xfrm>
            <a:off x="1097280" y="830580"/>
            <a:ext cx="9906000" cy="5196840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4BE9E2-1C35-4A31-B052-719E987E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35BD5-57B2-42DD-889F-9F059CADC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224" y="1964942"/>
            <a:ext cx="9405550" cy="37368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/>
              <a:t>(</a:t>
            </a:r>
            <a:r>
              <a:rPr lang="ko-KR" altLang="en-US" spc="-150" dirty="0"/>
              <a:t>데이터</a:t>
            </a:r>
            <a:r>
              <a:rPr lang="en-US" altLang="ko-KR" spc="-150" dirty="0"/>
              <a:t>) </a:t>
            </a:r>
            <a:r>
              <a:rPr lang="ko-KR" altLang="en-US" spc="-150" dirty="0"/>
              <a:t>화장품 리뷰 플랫폼 </a:t>
            </a:r>
            <a:r>
              <a:rPr lang="en-US" altLang="ko-KR" spc="-150" dirty="0"/>
              <a:t>‘</a:t>
            </a:r>
            <a:r>
              <a:rPr lang="ko-KR" altLang="en-US" spc="-150" dirty="0" err="1"/>
              <a:t>글로우픽</a:t>
            </a:r>
            <a:r>
              <a:rPr lang="en-US" altLang="ko-KR" spc="-150" dirty="0"/>
              <a:t> ’ </a:t>
            </a:r>
            <a:r>
              <a:rPr lang="ko-KR" altLang="en-US" spc="-150" dirty="0"/>
              <a:t>의</a:t>
            </a:r>
            <a:r>
              <a:rPr lang="en-US" altLang="ko-KR" spc="-150" dirty="0"/>
              <a:t> </a:t>
            </a:r>
            <a:r>
              <a:rPr lang="ko-KR" altLang="en-US" spc="-150" dirty="0"/>
              <a:t>평점과 리뷰 데이터</a:t>
            </a:r>
            <a:endParaRPr lang="en-US" altLang="ko-KR" spc="-150" dirty="0"/>
          </a:p>
          <a:p>
            <a:pPr>
              <a:lnSpc>
                <a:spcPct val="150000"/>
              </a:lnSpc>
            </a:pPr>
            <a:r>
              <a:rPr lang="en-US" altLang="ko-KR" spc="-150" dirty="0"/>
              <a:t>(</a:t>
            </a:r>
            <a:r>
              <a:rPr lang="ko-KR" altLang="en-US" spc="-150" dirty="0"/>
              <a:t>프로젝트 목표</a:t>
            </a:r>
            <a:r>
              <a:rPr lang="en-US" altLang="ko-KR" spc="-15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pc="-150" dirty="0"/>
              <a:t>주어진 텍스트 리뷰의 평점</a:t>
            </a:r>
            <a:r>
              <a:rPr lang="en-US" altLang="ko-KR" spc="-150" dirty="0"/>
              <a:t>[1-5</a:t>
            </a:r>
            <a:r>
              <a:rPr lang="ko-KR" altLang="en-US" spc="-150" dirty="0"/>
              <a:t>점</a:t>
            </a:r>
            <a:r>
              <a:rPr lang="en-US" altLang="ko-KR" spc="-150" dirty="0"/>
              <a:t>] </a:t>
            </a:r>
            <a:r>
              <a:rPr lang="ko-KR" altLang="en-US" spc="-150" dirty="0"/>
              <a:t>또는 감정</a:t>
            </a:r>
            <a:r>
              <a:rPr lang="en-US" altLang="ko-KR" spc="-150" dirty="0"/>
              <a:t>[</a:t>
            </a:r>
            <a:r>
              <a:rPr lang="ko-KR" altLang="en-US" spc="-150" dirty="0"/>
              <a:t>긍정</a:t>
            </a:r>
            <a:r>
              <a:rPr lang="en-US" altLang="ko-KR" spc="-150" dirty="0"/>
              <a:t>/</a:t>
            </a:r>
            <a:r>
              <a:rPr lang="ko-KR" altLang="en-US" spc="-150" dirty="0"/>
              <a:t>부정</a:t>
            </a:r>
            <a:r>
              <a:rPr lang="en-US" altLang="ko-KR" spc="-150" dirty="0"/>
              <a:t>]</a:t>
            </a:r>
            <a:r>
              <a:rPr lang="ko-KR" altLang="en-US" spc="-150" dirty="0"/>
              <a:t> 분류 예측</a:t>
            </a:r>
            <a:endParaRPr lang="en-US" altLang="ko-KR" spc="-150" dirty="0"/>
          </a:p>
          <a:p>
            <a:pPr lvl="1">
              <a:lnSpc>
                <a:spcPct val="150000"/>
              </a:lnSpc>
            </a:pPr>
            <a:r>
              <a:rPr lang="ko-KR" altLang="en-US" spc="-150" dirty="0"/>
              <a:t>평점</a:t>
            </a:r>
            <a:r>
              <a:rPr lang="en-US" altLang="ko-KR" spc="-150" dirty="0"/>
              <a:t>/</a:t>
            </a:r>
            <a:r>
              <a:rPr lang="ko-KR" altLang="en-US" spc="-150" dirty="0"/>
              <a:t>감정 각 분류에 대해</a:t>
            </a:r>
            <a:r>
              <a:rPr lang="en-US" altLang="ko-KR" spc="-150" dirty="0"/>
              <a:t> </a:t>
            </a:r>
            <a:r>
              <a:rPr lang="ko-KR" altLang="en-US" spc="-150" dirty="0"/>
              <a:t>영향력이 큰 단어 탐구 </a:t>
            </a:r>
            <a:endParaRPr lang="en-US" altLang="ko-KR" spc="-150" dirty="0"/>
          </a:p>
          <a:p>
            <a:pPr lvl="1">
              <a:lnSpc>
                <a:spcPct val="150000"/>
              </a:lnSpc>
            </a:pPr>
            <a:r>
              <a:rPr lang="en-US" altLang="ko-KR" spc="-150" dirty="0"/>
              <a:t>NLP</a:t>
            </a:r>
            <a:r>
              <a:rPr lang="ko-KR" altLang="en-US" spc="-150" dirty="0"/>
              <a:t> 이론 탐구 및 실습 </a:t>
            </a:r>
            <a:endParaRPr lang="en-US" altLang="ko-KR" spc="-15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E0979F-7C87-490E-8264-2B1FC318F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479" y="898996"/>
            <a:ext cx="7927041" cy="1325563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“</a:t>
            </a:r>
            <a:r>
              <a:rPr lang="ko-KR" altLang="en-US" sz="3200" b="1" dirty="0"/>
              <a:t>텍스트 분석을 통한 평점 예측 및 분류</a:t>
            </a:r>
            <a:r>
              <a:rPr lang="en-US" altLang="ko-KR" sz="3200" b="1" dirty="0"/>
              <a:t>”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95555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A4A66-B088-4062-AA90-B8C64DC1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시도한 모형들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DE45F2-54F7-47C7-9FA6-C23B8DF12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LSTM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Google multilingual BERT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BERT base model:</a:t>
            </a:r>
            <a:r>
              <a:rPr lang="ko-KR" altLang="en-US" dirty="0"/>
              <a:t> 트랜스포머 계층 수</a:t>
            </a:r>
            <a:r>
              <a:rPr lang="en-US" altLang="ko-KR" dirty="0"/>
              <a:t> 12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Optimizer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 err="1"/>
              <a:t>RAdam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ETRI </a:t>
            </a:r>
            <a:r>
              <a:rPr lang="en-US" altLang="ko-KR" dirty="0" err="1"/>
              <a:t>korBERT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BERT base model:</a:t>
            </a:r>
            <a:r>
              <a:rPr lang="ko-KR" altLang="en-US" dirty="0"/>
              <a:t> 트랜스포머 계층 수</a:t>
            </a:r>
            <a:r>
              <a:rPr lang="en-US" altLang="ko-KR" dirty="0"/>
              <a:t> 12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Optimizer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 err="1"/>
              <a:t>RAdam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C8888B-50F8-4BD1-B1CE-14B904643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322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FD41B-828B-4BF8-A9CC-89E07884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DA81208-9931-4811-B072-84C73F0655DC}"/>
              </a:ext>
            </a:extLst>
          </p:cNvPr>
          <p:cNvSpPr/>
          <p:nvPr/>
        </p:nvSpPr>
        <p:spPr>
          <a:xfrm>
            <a:off x="2349500" y="2029543"/>
            <a:ext cx="1574796" cy="723900"/>
          </a:xfrm>
          <a:prstGeom prst="roundRect">
            <a:avLst/>
          </a:prstGeom>
          <a:solidFill>
            <a:srgbClr val="02C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236E0C1-82E1-4583-A94D-1C4D4854E709}"/>
              </a:ext>
            </a:extLst>
          </p:cNvPr>
          <p:cNvSpPr/>
          <p:nvPr/>
        </p:nvSpPr>
        <p:spPr>
          <a:xfrm>
            <a:off x="4997450" y="2029543"/>
            <a:ext cx="1574796" cy="723900"/>
          </a:xfrm>
          <a:prstGeom prst="roundRect">
            <a:avLst/>
          </a:prstGeom>
          <a:solidFill>
            <a:srgbClr val="02C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AF0190A-D1DE-4144-B8CB-45D44E8AF1E0}"/>
              </a:ext>
            </a:extLst>
          </p:cNvPr>
          <p:cNvSpPr/>
          <p:nvPr/>
        </p:nvSpPr>
        <p:spPr>
          <a:xfrm>
            <a:off x="7518400" y="2029543"/>
            <a:ext cx="1574796" cy="723900"/>
          </a:xfrm>
          <a:prstGeom prst="roundRect">
            <a:avLst/>
          </a:prstGeom>
          <a:solidFill>
            <a:srgbClr val="02C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8817FD0-9188-4C89-A0B3-6EF4BAFA7721}"/>
              </a:ext>
            </a:extLst>
          </p:cNvPr>
          <p:cNvSpPr/>
          <p:nvPr/>
        </p:nvSpPr>
        <p:spPr>
          <a:xfrm>
            <a:off x="2349500" y="3121743"/>
            <a:ext cx="1574796" cy="723900"/>
          </a:xfrm>
          <a:prstGeom prst="roundRect">
            <a:avLst/>
          </a:prstGeom>
          <a:solidFill>
            <a:srgbClr val="F95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31814E7-C93E-4F5D-8560-4C09510C3804}"/>
              </a:ext>
            </a:extLst>
          </p:cNvPr>
          <p:cNvSpPr/>
          <p:nvPr/>
        </p:nvSpPr>
        <p:spPr>
          <a:xfrm>
            <a:off x="4997450" y="3121743"/>
            <a:ext cx="1574796" cy="723900"/>
          </a:xfrm>
          <a:prstGeom prst="roundRect">
            <a:avLst/>
          </a:prstGeom>
          <a:solidFill>
            <a:srgbClr val="F95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6B52311-B00F-48A7-843C-5F69E815E0D5}"/>
              </a:ext>
            </a:extLst>
          </p:cNvPr>
          <p:cNvSpPr/>
          <p:nvPr/>
        </p:nvSpPr>
        <p:spPr>
          <a:xfrm>
            <a:off x="7518400" y="3121743"/>
            <a:ext cx="1574796" cy="723900"/>
          </a:xfrm>
          <a:prstGeom prst="roundRect">
            <a:avLst/>
          </a:prstGeom>
          <a:solidFill>
            <a:srgbClr val="F95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BCA7A5F-9A82-46BA-B0AE-F8E5787B79A5}"/>
              </a:ext>
            </a:extLst>
          </p:cNvPr>
          <p:cNvSpPr/>
          <p:nvPr/>
        </p:nvSpPr>
        <p:spPr>
          <a:xfrm>
            <a:off x="2349500" y="4252043"/>
            <a:ext cx="1574796" cy="723900"/>
          </a:xfrm>
          <a:prstGeom prst="roundRect">
            <a:avLst/>
          </a:prstGeom>
          <a:solidFill>
            <a:srgbClr val="ECC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Embed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9C5A720-1462-49E1-B2EA-2B0EB5B8C462}"/>
              </a:ext>
            </a:extLst>
          </p:cNvPr>
          <p:cNvSpPr/>
          <p:nvPr/>
        </p:nvSpPr>
        <p:spPr>
          <a:xfrm>
            <a:off x="4997450" y="4252043"/>
            <a:ext cx="1574796" cy="723900"/>
          </a:xfrm>
          <a:prstGeom prst="roundRect">
            <a:avLst/>
          </a:prstGeom>
          <a:solidFill>
            <a:srgbClr val="ECC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Embed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2AD9684-CF09-4FBF-8824-D516B73A377F}"/>
              </a:ext>
            </a:extLst>
          </p:cNvPr>
          <p:cNvSpPr/>
          <p:nvPr/>
        </p:nvSpPr>
        <p:spPr>
          <a:xfrm>
            <a:off x="7518400" y="4252043"/>
            <a:ext cx="1574796" cy="723900"/>
          </a:xfrm>
          <a:prstGeom prst="roundRect">
            <a:avLst/>
          </a:prstGeom>
          <a:solidFill>
            <a:srgbClr val="ECC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Embed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84DDB07-0C25-4080-99E5-476E37B4D9A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136898" y="1600125"/>
            <a:ext cx="0" cy="429418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373BF6E-7889-46A0-AA01-9C85A481D9E8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784848" y="1600125"/>
            <a:ext cx="0" cy="429418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7B98C7-46EE-4F08-9F27-99A9D35A1A3D}"/>
              </a:ext>
            </a:extLst>
          </p:cNvPr>
          <p:cNvCxnSpPr>
            <a:cxnSpLocks/>
            <a:stCxn id="7" idx="0"/>
            <a:endCxn id="73" idx="2"/>
          </p:cNvCxnSpPr>
          <p:nvPr/>
        </p:nvCxnSpPr>
        <p:spPr>
          <a:xfrm flipH="1" flipV="1">
            <a:off x="8302626" y="1643781"/>
            <a:ext cx="3172" cy="385762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158E2B9-906C-48CF-90F4-2CB38198FF14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 flipV="1">
            <a:off x="3136898" y="2753443"/>
            <a:ext cx="0" cy="36830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84AB4D6-5214-4F00-BCE3-5ED3865BF58A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V="1">
            <a:off x="5784848" y="2753443"/>
            <a:ext cx="0" cy="36830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04375B0-1B13-4D1A-9487-CDFD9F420F47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8305798" y="2753443"/>
            <a:ext cx="0" cy="36830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B581576-64FE-44F1-90DD-7BC272B7581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924296" y="3483693"/>
            <a:ext cx="1073154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6133EB9-35DA-4939-8C5D-85708E977A7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572246" y="3483693"/>
            <a:ext cx="946154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3F49822-7175-4149-BCB4-A24676624124}"/>
              </a:ext>
            </a:extLst>
          </p:cNvPr>
          <p:cNvCxnSpPr>
            <a:cxnSpLocks/>
            <a:stCxn id="12" idx="0"/>
            <a:endCxn id="9" idx="2"/>
          </p:cNvCxnSpPr>
          <p:nvPr/>
        </p:nvCxnSpPr>
        <p:spPr>
          <a:xfrm flipV="1">
            <a:off x="3136898" y="3845643"/>
            <a:ext cx="0" cy="40640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2CC2D4E-9F5D-41F6-A170-207F64951CBD}"/>
              </a:ext>
            </a:extLst>
          </p:cNvPr>
          <p:cNvCxnSpPr>
            <a:cxnSpLocks/>
            <a:stCxn id="13" idx="0"/>
            <a:endCxn id="10" idx="2"/>
          </p:cNvCxnSpPr>
          <p:nvPr/>
        </p:nvCxnSpPr>
        <p:spPr>
          <a:xfrm flipV="1">
            <a:off x="5784848" y="3845643"/>
            <a:ext cx="0" cy="40640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0EFF178-5699-405A-BAD2-6733B224DA01}"/>
              </a:ext>
            </a:extLst>
          </p:cNvPr>
          <p:cNvCxnSpPr>
            <a:cxnSpLocks/>
            <a:stCxn id="14" idx="0"/>
            <a:endCxn id="11" idx="2"/>
          </p:cNvCxnSpPr>
          <p:nvPr/>
        </p:nvCxnSpPr>
        <p:spPr>
          <a:xfrm flipV="1">
            <a:off x="8305798" y="3845643"/>
            <a:ext cx="0" cy="40640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8B5E094-6E05-4500-80E4-1B1061D047F3}"/>
              </a:ext>
            </a:extLst>
          </p:cNvPr>
          <p:cNvCxnSpPr>
            <a:cxnSpLocks/>
            <a:stCxn id="59" idx="0"/>
            <a:endCxn id="12" idx="2"/>
          </p:cNvCxnSpPr>
          <p:nvPr/>
        </p:nvCxnSpPr>
        <p:spPr>
          <a:xfrm flipV="1">
            <a:off x="3136898" y="4975943"/>
            <a:ext cx="0" cy="40957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033799A-DD19-4B7A-A1C8-71EF971FB900}"/>
              </a:ext>
            </a:extLst>
          </p:cNvPr>
          <p:cNvSpPr/>
          <p:nvPr/>
        </p:nvSpPr>
        <p:spPr>
          <a:xfrm>
            <a:off x="2349500" y="5385518"/>
            <a:ext cx="1574796" cy="723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촉촉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7337AB1-8772-440C-AD89-EA762750B715}"/>
              </a:ext>
            </a:extLst>
          </p:cNvPr>
          <p:cNvCxnSpPr>
            <a:cxnSpLocks/>
            <a:stCxn id="65" idx="0"/>
            <a:endCxn id="13" idx="2"/>
          </p:cNvCxnSpPr>
          <p:nvPr/>
        </p:nvCxnSpPr>
        <p:spPr>
          <a:xfrm flipV="1">
            <a:off x="5784848" y="4975943"/>
            <a:ext cx="0" cy="41275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33DE1-06F3-46D3-9D9B-2BB45D74DC3E}"/>
              </a:ext>
            </a:extLst>
          </p:cNvPr>
          <p:cNvSpPr/>
          <p:nvPr/>
        </p:nvSpPr>
        <p:spPr>
          <a:xfrm>
            <a:off x="4997450" y="5388693"/>
            <a:ext cx="1574796" cy="723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발림성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0D933E3-3E56-4C25-ACD5-15027B53897A}"/>
              </a:ext>
            </a:extLst>
          </p:cNvPr>
          <p:cNvCxnSpPr>
            <a:cxnSpLocks/>
            <a:stCxn id="67" idx="0"/>
            <a:endCxn id="14" idx="2"/>
          </p:cNvCxnSpPr>
          <p:nvPr/>
        </p:nvCxnSpPr>
        <p:spPr>
          <a:xfrm flipV="1">
            <a:off x="8305798" y="4975943"/>
            <a:ext cx="0" cy="40957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EB1D350-AD22-4791-8FA8-F363C0EEAAE7}"/>
              </a:ext>
            </a:extLst>
          </p:cNvPr>
          <p:cNvSpPr/>
          <p:nvPr/>
        </p:nvSpPr>
        <p:spPr>
          <a:xfrm>
            <a:off x="7518400" y="5385518"/>
            <a:ext cx="1574796" cy="723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좋다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7D2D4BE-679F-4A71-B6DA-2FB0C5F296EC}"/>
              </a:ext>
            </a:extLst>
          </p:cNvPr>
          <p:cNvSpPr/>
          <p:nvPr/>
        </p:nvSpPr>
        <p:spPr>
          <a:xfrm>
            <a:off x="6394453" y="919881"/>
            <a:ext cx="3816346" cy="723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“Positive” </a:t>
            </a:r>
            <a:r>
              <a:rPr lang="en-US" altLang="ko-KR" sz="2000" dirty="0">
                <a:solidFill>
                  <a:schemeClr val="tx1"/>
                </a:solidFill>
              </a:rPr>
              <a:t>or  </a:t>
            </a:r>
            <a:r>
              <a:rPr lang="en-US" altLang="ko-KR" sz="2800" dirty="0">
                <a:solidFill>
                  <a:schemeClr val="tx1"/>
                </a:solidFill>
              </a:rPr>
              <a:t>“5”(rate)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68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1443C-0370-4833-97DE-90366E02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BERT</a:t>
            </a:r>
            <a:r>
              <a:rPr lang="ko-KR" altLang="en-US" dirty="0"/>
              <a:t>의 구조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65C413-0B3B-4DCC-9EE2-4CFDF4B8B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15" y="1451176"/>
            <a:ext cx="5634226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Attention: </a:t>
            </a:r>
            <a:r>
              <a:rPr lang="ko-KR" altLang="en-US" dirty="0"/>
              <a:t>인코더의 어떤 단어가</a:t>
            </a:r>
            <a:br>
              <a:rPr lang="en-US" altLang="ko-KR" dirty="0"/>
            </a:br>
            <a:r>
              <a:rPr lang="ko-KR" altLang="en-US" dirty="0"/>
              <a:t>중요한지 </a:t>
            </a:r>
            <a:r>
              <a:rPr lang="ko-KR" altLang="en-US" dirty="0" err="1"/>
              <a:t>어텐션</a:t>
            </a:r>
            <a:r>
              <a:rPr lang="ko-KR" altLang="en-US" dirty="0"/>
              <a:t> 레이어에서 결정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Transformer: LSTM </a:t>
            </a:r>
            <a:r>
              <a:rPr lang="ko-KR" altLang="en-US" dirty="0"/>
              <a:t>없이 </a:t>
            </a:r>
            <a:r>
              <a:rPr lang="ko-KR" altLang="en-US" dirty="0" err="1"/>
              <a:t>어텐션</a:t>
            </a:r>
            <a:r>
              <a:rPr lang="ko-KR" altLang="en-US" dirty="0"/>
              <a:t> 신경망만으로 인코더</a:t>
            </a:r>
            <a:r>
              <a:rPr lang="en-US" altLang="ko-KR" dirty="0"/>
              <a:t>/</a:t>
            </a:r>
            <a:r>
              <a:rPr lang="ko-KR" altLang="en-US" dirty="0" err="1"/>
              <a:t>디코더</a:t>
            </a:r>
            <a:r>
              <a:rPr lang="ko-KR" altLang="en-US" dirty="0"/>
              <a:t> 구현 </a:t>
            </a:r>
            <a:br>
              <a:rPr lang="en-US" altLang="ko-KR" dirty="0"/>
            </a:br>
            <a:r>
              <a:rPr lang="en-US" altLang="ko-KR" dirty="0"/>
              <a:t>=&gt; self-attention!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BERT: </a:t>
            </a:r>
            <a:r>
              <a:rPr lang="ko-KR" altLang="en-US" dirty="0"/>
              <a:t>트랜스포머의 인코더만 사용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사전훈련 기반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1B2C1DA-45C3-4943-BFBD-B2070C14E999}"/>
              </a:ext>
            </a:extLst>
          </p:cNvPr>
          <p:cNvGrpSpPr/>
          <p:nvPr/>
        </p:nvGrpSpPr>
        <p:grpSpPr>
          <a:xfrm>
            <a:off x="5758069" y="289505"/>
            <a:ext cx="6545337" cy="6066845"/>
            <a:chOff x="5543883" y="0"/>
            <a:chExt cx="7102936" cy="6583680"/>
          </a:xfrm>
        </p:grpSpPr>
        <p:pic>
          <p:nvPicPr>
            <p:cNvPr id="1028" name="Picture 4" descr="https://miro.medium.com/max/965/1*MBc5BeHRr6wtc3R0PU81xg.png">
              <a:extLst>
                <a:ext uri="{FF2B5EF4-FFF2-40B4-BE49-F238E27FC236}">
                  <a16:creationId xmlns:a16="http://schemas.microsoft.com/office/drawing/2014/main" id="{04280E17-C1D2-40C6-9359-6775B8A952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55"/>
            <a:stretch/>
          </p:blipFill>
          <p:spPr bwMode="auto">
            <a:xfrm>
              <a:off x="6824662" y="365125"/>
              <a:ext cx="4614863" cy="6218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94EE12-31A7-4D57-93FD-6044049EED22}"/>
                </a:ext>
              </a:extLst>
            </p:cNvPr>
            <p:cNvSpPr txBox="1"/>
            <p:nvPr/>
          </p:nvSpPr>
          <p:spPr>
            <a:xfrm>
              <a:off x="5543883" y="3621648"/>
              <a:ext cx="2428875" cy="1001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2"/>
                  </a:solidFill>
                </a:rPr>
                <a:t>인코더의</a:t>
              </a:r>
              <a:endParaRPr lang="en-US" altLang="ko-KR" b="1" dirty="0">
                <a:solidFill>
                  <a:schemeClr val="accent2"/>
                </a:solidFill>
              </a:endParaRPr>
            </a:p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Self-attention</a:t>
              </a:r>
            </a:p>
            <a:p>
              <a:pPr algn="ctr"/>
              <a:r>
                <a:rPr lang="ko-KR" altLang="en-US" b="1" dirty="0">
                  <a:solidFill>
                    <a:schemeClr val="accent2"/>
                  </a:solidFill>
                </a:rPr>
                <a:t>일어나는 곳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2AB0D3-5312-4D58-B6CF-F4F00FA570E5}"/>
                </a:ext>
              </a:extLst>
            </p:cNvPr>
            <p:cNvSpPr txBox="1"/>
            <p:nvPr/>
          </p:nvSpPr>
          <p:spPr>
            <a:xfrm>
              <a:off x="9303544" y="0"/>
              <a:ext cx="1828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rgbClr val="3333FF"/>
                  </a:solidFill>
                </a:rPr>
                <a:t>디코더</a:t>
              </a:r>
              <a:endParaRPr lang="ko-KR" altLang="en-US" sz="2000" b="1" dirty="0">
                <a:solidFill>
                  <a:srgbClr val="3333FF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61FDF4-9169-47BD-952E-FAEA96C53D2B}"/>
                </a:ext>
              </a:extLst>
            </p:cNvPr>
            <p:cNvSpPr txBox="1"/>
            <p:nvPr/>
          </p:nvSpPr>
          <p:spPr>
            <a:xfrm>
              <a:off x="7153275" y="1972138"/>
              <a:ext cx="1828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FF0000"/>
                  </a:solidFill>
                </a:rPr>
                <a:t>인코더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1C93E5-9C23-499F-883C-E14ACD759A82}"/>
                </a:ext>
              </a:extLst>
            </p:cNvPr>
            <p:cNvSpPr txBox="1"/>
            <p:nvPr/>
          </p:nvSpPr>
          <p:spPr>
            <a:xfrm>
              <a:off x="10217944" y="3751900"/>
              <a:ext cx="24288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accent5"/>
                  </a:solidFill>
                </a:rPr>
                <a:t>디코더의</a:t>
              </a:r>
              <a:endParaRPr lang="en-US" altLang="ko-KR" b="1" dirty="0">
                <a:solidFill>
                  <a:schemeClr val="accent5"/>
                </a:solidFill>
              </a:endParaRPr>
            </a:p>
            <a:p>
              <a:pPr algn="ctr"/>
              <a:r>
                <a:rPr lang="en-US" altLang="ko-KR" b="1" dirty="0">
                  <a:solidFill>
                    <a:schemeClr val="accent5"/>
                  </a:solidFill>
                </a:rPr>
                <a:t>Self-attention</a:t>
              </a:r>
            </a:p>
            <a:p>
              <a:pPr algn="ctr"/>
              <a:r>
                <a:rPr lang="ko-KR" altLang="en-US" b="1" dirty="0">
                  <a:solidFill>
                    <a:schemeClr val="accent5"/>
                  </a:solidFill>
                </a:rPr>
                <a:t>일어나는 곳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DDB0AD-9BD6-463A-A941-161AB7813322}"/>
                </a:ext>
              </a:extLst>
            </p:cNvPr>
            <p:cNvSpPr txBox="1"/>
            <p:nvPr/>
          </p:nvSpPr>
          <p:spPr>
            <a:xfrm>
              <a:off x="10217943" y="2259629"/>
              <a:ext cx="24288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highlight>
                    <a:srgbClr val="FFFF00"/>
                  </a:highlight>
                </a:rPr>
                <a:t>인코더와 </a:t>
              </a:r>
              <a:r>
                <a:rPr lang="ko-KR" altLang="en-US" b="1" dirty="0" err="1">
                  <a:highlight>
                    <a:srgbClr val="FFFF00"/>
                  </a:highlight>
                </a:rPr>
                <a:t>디코더의</a:t>
              </a:r>
              <a:endParaRPr lang="en-US" altLang="ko-KR" b="1" dirty="0">
                <a:highlight>
                  <a:srgbClr val="FFFF00"/>
                </a:highlight>
              </a:endParaRPr>
            </a:p>
            <a:p>
              <a:pPr algn="ctr"/>
              <a:r>
                <a:rPr lang="en-US" altLang="ko-KR" b="1" dirty="0">
                  <a:highlight>
                    <a:srgbClr val="FFFF00"/>
                  </a:highlight>
                </a:rPr>
                <a:t>Self-attention</a:t>
              </a:r>
            </a:p>
            <a:p>
              <a:pPr algn="ctr"/>
              <a:r>
                <a:rPr lang="ko-KR" altLang="en-US" b="1" dirty="0">
                  <a:highlight>
                    <a:srgbClr val="FFFF00"/>
                  </a:highlight>
                </a:rPr>
                <a:t>일어나는 곳</a:t>
              </a: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41E127-0BB8-4D2E-B0CB-A494D1A5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983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B5994-2EB2-447F-A28E-ADB8B1CAE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BERT</a:t>
            </a:r>
            <a:r>
              <a:rPr lang="ko-KR" altLang="en-US" dirty="0"/>
              <a:t>의 구조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C924D6-5F23-4F40-AB53-40FC241D1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BERT</a:t>
            </a:r>
            <a:r>
              <a:rPr lang="ko-KR" altLang="en-US" dirty="0"/>
              <a:t> </a:t>
            </a:r>
            <a:r>
              <a:rPr lang="en-US" altLang="ko-KR" dirty="0"/>
              <a:t>input</a:t>
            </a:r>
          </a:p>
          <a:p>
            <a:pPr lvl="1"/>
            <a:r>
              <a:rPr lang="en-US" altLang="ko-KR" b="1" dirty="0"/>
              <a:t>(</a:t>
            </a:r>
            <a:r>
              <a:rPr lang="ko-KR" altLang="en-US" b="1" dirty="0"/>
              <a:t>토큰</a:t>
            </a:r>
            <a:r>
              <a:rPr lang="en-US" altLang="ko-KR" b="1" dirty="0"/>
              <a:t>)</a:t>
            </a:r>
            <a:r>
              <a:rPr lang="ko-KR" altLang="en-US" dirty="0"/>
              <a:t> 토큰화 된 것이 </a:t>
            </a:r>
            <a:r>
              <a:rPr lang="ko-KR" altLang="en-US" dirty="0" err="1"/>
              <a:t>인덱싱되어</a:t>
            </a:r>
            <a:r>
              <a:rPr lang="ko-KR" altLang="en-US" dirty="0"/>
              <a:t> 숫자로 변환된 것</a:t>
            </a:r>
          </a:p>
          <a:p>
            <a:pPr lvl="1"/>
            <a:r>
              <a:rPr lang="en-US" altLang="ko-KR" b="1" dirty="0"/>
              <a:t>(</a:t>
            </a:r>
            <a:r>
              <a:rPr lang="ko-KR" altLang="en-US" b="1" dirty="0" err="1"/>
              <a:t>세그멘트</a:t>
            </a:r>
            <a:r>
              <a:rPr lang="en-US" altLang="ko-KR" b="1" dirty="0"/>
              <a:t>)</a:t>
            </a:r>
            <a:r>
              <a:rPr lang="ko-KR" altLang="en-US" dirty="0"/>
              <a:t> 앞문장인지 뒷문장인지 알려주는 숫자들</a:t>
            </a:r>
            <a:endParaRPr lang="en-US" altLang="ko-KR" dirty="0"/>
          </a:p>
          <a:p>
            <a:pPr lvl="1"/>
            <a:r>
              <a:rPr lang="en-US" altLang="ko-KR" b="1" dirty="0"/>
              <a:t>(</a:t>
            </a:r>
            <a:r>
              <a:rPr lang="ko-KR" altLang="en-US" b="1" dirty="0"/>
              <a:t>포지션</a:t>
            </a:r>
            <a:r>
              <a:rPr lang="en-US" altLang="ko-KR" b="1" dirty="0"/>
              <a:t>)</a:t>
            </a:r>
            <a:r>
              <a:rPr lang="ko-KR" altLang="en-US" dirty="0"/>
              <a:t> 단어 순서에 따라서 자동으로 부여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2B06CC-D2B2-4023-BEC9-5C0DD2568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026" name="Picture 2" descr="그림2. bert input representation (출처: BERT 논문)">
            <a:extLst>
              <a:ext uri="{FF2B5EF4-FFF2-40B4-BE49-F238E27FC236}">
                <a16:creationId xmlns:a16="http://schemas.microsoft.com/office/drawing/2014/main" id="{E5AD9775-27B4-4AF4-8517-C20A55AA5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7" y="3410233"/>
            <a:ext cx="7896225" cy="261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010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FF24B-F1EE-4053-A1DF-0B583FB3D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korBERT</a:t>
            </a:r>
            <a:r>
              <a:rPr lang="en-US" altLang="ko-KR" dirty="0"/>
              <a:t> (ETRI)</a:t>
            </a:r>
            <a:endParaRPr lang="ko-KR" altLang="en-US" dirty="0"/>
          </a:p>
        </p:txBody>
      </p:sp>
      <p:pic>
        <p:nvPicPr>
          <p:cNvPr id="1026" name="Picture 2" descr="ETRI 형태소 기반 언어모델과 구글 언어모델 비교">
            <a:extLst>
              <a:ext uri="{FF2B5EF4-FFF2-40B4-BE49-F238E27FC236}">
                <a16:creationId xmlns:a16="http://schemas.microsoft.com/office/drawing/2014/main" id="{EA390AF7-8885-4CF2-A33E-99B8FB62FF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0" y="1112951"/>
            <a:ext cx="7893933" cy="30906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549364-3A6C-492C-AE6B-AD36AFC5A224}"/>
              </a:ext>
            </a:extLst>
          </p:cNvPr>
          <p:cNvSpPr txBox="1"/>
          <p:nvPr/>
        </p:nvSpPr>
        <p:spPr>
          <a:xfrm>
            <a:off x="8044403" y="1774731"/>
            <a:ext cx="41591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기존 구글 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BERT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모델과는 다르게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 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한국어의 특성을 잘 반영하도록 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 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형태소분석 기반으로 언어모델을 학습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모델 학습용 데이터로 신문기사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 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백과사전의 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23GB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대용량 텍스트를 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 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형태소 분석한 데이터가 사용됨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korBERT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에는 형태소 분석 기반 언어</a:t>
            </a:r>
            <a:b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</a:b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모델 외에도 구글의 </a:t>
            </a:r>
            <a:r>
              <a:rPr lang="en-US" altLang="ko-KR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wordpiece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방식과 </a:t>
            </a:r>
            <a:b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</a:b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유사한 어절 기반 언어모델이 있으나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 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본 프로젝트에는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한글의 특성을 </a:t>
            </a:r>
            <a:endParaRPr lang="en-US" altLang="ko-KR" b="1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 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더욱 잘 반영한다고 알려진 </a:t>
            </a:r>
            <a:endParaRPr lang="en-US" altLang="ko-KR" b="1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 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형태소 기반 모델을 사용</a:t>
            </a:r>
            <a:endParaRPr lang="en-US" altLang="ko-KR" b="1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E4EC587-62E8-48AB-82C5-958DD34510B4}"/>
              </a:ext>
            </a:extLst>
          </p:cNvPr>
          <p:cNvGraphicFramePr>
            <a:graphicFrameLocks noGrp="1"/>
          </p:cNvGraphicFramePr>
          <p:nvPr/>
        </p:nvGraphicFramePr>
        <p:xfrm>
          <a:off x="150470" y="4302844"/>
          <a:ext cx="7893934" cy="23614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08913">
                  <a:extLst>
                    <a:ext uri="{9D8B030D-6E8A-4147-A177-3AD203B41FA5}">
                      <a16:colId xmlns:a16="http://schemas.microsoft.com/office/drawing/2014/main" val="3202076006"/>
                    </a:ext>
                  </a:extLst>
                </a:gridCol>
                <a:gridCol w="4885021">
                  <a:extLst>
                    <a:ext uri="{9D8B030D-6E8A-4147-A177-3AD203B41FA5}">
                      <a16:colId xmlns:a16="http://schemas.microsoft.com/office/drawing/2014/main" val="4072194363"/>
                    </a:ext>
                  </a:extLst>
                </a:gridCol>
              </a:tblGrid>
              <a:tr h="3326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사전구축방식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예시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50896"/>
                  </a:ext>
                </a:extLst>
              </a:tr>
              <a:tr h="582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음절 단위 사전 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예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: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한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국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어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_ 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단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어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는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_ 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형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태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소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로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_ 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구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성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된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다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/._(15token)</a:t>
                      </a:r>
                      <a:endParaRPr lang="ko-KR" altLang="en-US" sz="16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12607"/>
                  </a:ext>
                </a:extLst>
              </a:tr>
              <a:tr h="582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Wordpiece</a:t>
                      </a:r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단위 사전구축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예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: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한국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##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어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단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##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어는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형태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##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소로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구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##</a:t>
                      </a:r>
                      <a:r>
                        <a:rPr lang="ko-KR" altLang="en-US" sz="16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성된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 ##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다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.(9 token)</a:t>
                      </a:r>
                      <a:endParaRPr lang="ko-KR" altLang="en-US" sz="16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559342"/>
                  </a:ext>
                </a:extLst>
              </a:tr>
              <a:tr h="8315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형태소 단위사전구축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예 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: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한국어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/NNP_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단어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/NNG_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는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/JX_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형태소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/NNG_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로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/JKB_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구성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/NNG_ </a:t>
                      </a:r>
                      <a:r>
                        <a:rPr lang="ko-KR" altLang="en-US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되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/XSV_ </a:t>
                      </a:r>
                      <a:r>
                        <a:rPr lang="ko-KR" altLang="en-US" sz="16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ㄴ다</a:t>
                      </a:r>
                      <a:r>
                        <a:rPr lang="en-US" altLang="ko-KR" sz="16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/EF_ ./SF_ (9token)</a:t>
                      </a:r>
                      <a:endParaRPr lang="ko-KR" altLang="en-US" sz="16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577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11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FF24B-F1EE-4053-A1DF-0B583FB3D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ETRI </a:t>
            </a:r>
            <a:r>
              <a:rPr lang="ko-KR" altLang="en-US" dirty="0"/>
              <a:t>형태소 기반 </a:t>
            </a:r>
            <a:r>
              <a:rPr lang="en-US" altLang="ko-KR" dirty="0"/>
              <a:t>tokenizer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35A206F-7825-4177-BF26-3FAF21869D68}"/>
              </a:ext>
            </a:extLst>
          </p:cNvPr>
          <p:cNvSpPr/>
          <p:nvPr/>
        </p:nvSpPr>
        <p:spPr>
          <a:xfrm>
            <a:off x="169518" y="1794074"/>
            <a:ext cx="2708475" cy="417846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'[CLS]': 2, '[MASK]': 4, '[PAD]': 0, '[SEP]': 3, '[UNK]': 1, '·/SP_': 75, '‘/SS_': 65, '’/SS_': 66, '“/SS_': 67, '”/SS_': 69, '</a:t>
            </a:r>
            <a:r>
              <a:rPr lang="ko-KR" altLang="ko-KR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ㄴ</a:t>
            </a:r>
            <a:r>
              <a:rPr lang="ko-KR" altLang="ko-KR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/ETM_': 10, '</a:t>
            </a:r>
            <a:r>
              <a:rPr lang="ko-KR" altLang="ko-KR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ㄴ다</a:t>
            </a:r>
            <a:r>
              <a:rPr lang="ko-KR" altLang="ko-KR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/EF_': 41, '</a:t>
            </a:r>
            <a:r>
              <a:rPr lang="ko-KR" altLang="ko-KR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ㄹ</a:t>
            </a:r>
            <a:r>
              <a:rPr lang="ko-KR" altLang="ko-KR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/ETM_': 35, '가/JKS_': 24, '것/NNB_': 33, '게/EC_': 47, '고/EC_': 23, '고/JKQ_': 64, '과/JC_': 46, '과/JKB_': 84, '그/NP_': 90, '기/ETN_': 49, '까지/JX_': 79, '년/NNB_': 39, '는/ETM_': 22, '는/JX_': 18, '다/EF_': 8, '</a:t>
            </a:r>
            <a:r>
              <a:rPr lang="ko-KR" altLang="ko-KR" sz="1400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다고</a:t>
            </a:r>
            <a:r>
              <a:rPr lang="ko-KR" altLang="ko-KR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/EC_': 96, '다는/ETM_': 89, '대하/VV_': 73, '던/ETM_': 68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3DBB09-4E2C-4D8D-BBDA-59E7CC1B2141}"/>
              </a:ext>
            </a:extLst>
          </p:cNvPr>
          <p:cNvSpPr txBox="1"/>
          <p:nvPr/>
        </p:nvSpPr>
        <p:spPr>
          <a:xfrm>
            <a:off x="244276" y="1402514"/>
            <a:ext cx="228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형태소 기반 사전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load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8FCD70-DDBD-4213-BDAD-A31F22827D20}"/>
              </a:ext>
            </a:extLst>
          </p:cNvPr>
          <p:cNvSpPr/>
          <p:nvPr/>
        </p:nvSpPr>
        <p:spPr>
          <a:xfrm>
            <a:off x="3255379" y="3055714"/>
            <a:ext cx="2708475" cy="291682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[</a:t>
            </a:r>
            <a:r>
              <a:rPr lang="ko-KR" altLang="ko-KR" dirty="0">
                <a:solidFill>
                  <a:srgbClr val="000000"/>
                </a:solidFill>
                <a:latin typeface="Arial Unicode MS"/>
                <a:ea typeface="Courier New" panose="02070309020205020404" pitchFamily="49" charset="0"/>
              </a:rPr>
              <a:t>'[CLS]</a:t>
            </a:r>
            <a:r>
              <a:rPr lang="ko-KR" altLang="en-US" dirty="0">
                <a:solidFill>
                  <a:srgbClr val="000000"/>
                </a:solidFill>
                <a:latin typeface="Arial Unicode MS"/>
                <a:ea typeface="Courier New" panose="02070309020205020404" pitchFamily="49" charset="0"/>
              </a:rPr>
              <a:t>’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'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백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/NR_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탁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/NNB_', 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＇현상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/NNG_', 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</a:t>
            </a:r>
            <a:r>
              <a:rPr lang="ko-KR" altLang="en-US" b="1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없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/VA_', 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＇고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/EC_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＇부드럽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/VA/_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‘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게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/EC_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＇발려져서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/NNG_', 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＇아주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/MAG_', 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＇맘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/NNG_', 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＇들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/VV_', </a:t>
            </a:r>
            <a:r>
              <a:rPr lang="ko-KR" altLang="en-US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＇어요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/EC_’ ,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‘[SEP]’]</a:t>
            </a:r>
            <a:endParaRPr lang="ko-KR" altLang="en-US" b="1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47E40-293A-47EC-92DF-4AC1F17E68FA}"/>
              </a:ext>
            </a:extLst>
          </p:cNvPr>
          <p:cNvSpPr txBox="1"/>
          <p:nvPr/>
        </p:nvSpPr>
        <p:spPr>
          <a:xfrm>
            <a:off x="3255379" y="1424742"/>
            <a:ext cx="3207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Tokenize (by ETRI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tokenizer)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987F81FE-6715-41E9-9698-03116D8CC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5814139-D4E5-469D-8333-09CF4B4CE0E5}"/>
              </a:ext>
            </a:extLst>
          </p:cNvPr>
          <p:cNvSpPr/>
          <p:nvPr/>
        </p:nvSpPr>
        <p:spPr>
          <a:xfrm>
            <a:off x="5985998" y="3463644"/>
            <a:ext cx="443263" cy="57294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AE579A4-C201-477E-929F-6E7FE5F72D69}"/>
              </a:ext>
            </a:extLst>
          </p:cNvPr>
          <p:cNvSpPr/>
          <p:nvPr/>
        </p:nvSpPr>
        <p:spPr>
          <a:xfrm>
            <a:off x="3255379" y="1794074"/>
            <a:ext cx="2708475" cy="10069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‘</a:t>
            </a:r>
            <a:r>
              <a:rPr lang="ko-KR" altLang="en-US" sz="2000" b="1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백탁</a:t>
            </a:r>
            <a:r>
              <a:rPr lang="ko-KR" altLang="en-US" sz="2000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현상 없고 부드럽게 발려져서 아주 맘에 들어요</a:t>
            </a:r>
            <a:r>
              <a:rPr lang="en-US" altLang="ko-KR" sz="2000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’</a:t>
            </a:r>
            <a:endParaRPr lang="ko-KR" altLang="en-US" sz="2000" b="1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8EBA3C9-5460-4F5B-8929-E24C0D419DAE}"/>
              </a:ext>
            </a:extLst>
          </p:cNvPr>
          <p:cNvSpPr/>
          <p:nvPr/>
        </p:nvSpPr>
        <p:spPr>
          <a:xfrm>
            <a:off x="4415741" y="2801072"/>
            <a:ext cx="347240" cy="311987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십자형 18">
            <a:extLst>
              <a:ext uri="{FF2B5EF4-FFF2-40B4-BE49-F238E27FC236}">
                <a16:creationId xmlns:a16="http://schemas.microsoft.com/office/drawing/2014/main" id="{4CB000A9-7B48-4BB1-ADB0-9243A3BB2C2D}"/>
              </a:ext>
            </a:extLst>
          </p:cNvPr>
          <p:cNvSpPr/>
          <p:nvPr/>
        </p:nvSpPr>
        <p:spPr>
          <a:xfrm>
            <a:off x="2850265" y="3622796"/>
            <a:ext cx="405114" cy="413795"/>
          </a:xfrm>
          <a:prstGeom prst="plus">
            <a:avLst>
              <a:gd name="adj" fmla="val 3928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7DB2BAD-7C11-4362-9006-F2DE97B106DF}"/>
              </a:ext>
            </a:extLst>
          </p:cNvPr>
          <p:cNvSpPr/>
          <p:nvPr/>
        </p:nvSpPr>
        <p:spPr>
          <a:xfrm>
            <a:off x="6429261" y="1794074"/>
            <a:ext cx="2708475" cy="41784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</a:t>
            </a:r>
            <a:r>
              <a:rPr lang="ko-KR" altLang="ko-KR" dirty="0">
                <a:solidFill>
                  <a:srgbClr val="000000"/>
                </a:solidFill>
                <a:latin typeface="Arial Unicode MS"/>
                <a:ea typeface="Courier New" panose="02070309020205020404" pitchFamily="49" charset="0"/>
              </a:rPr>
              <a:t>'[CLS]</a:t>
            </a:r>
            <a:r>
              <a:rPr lang="ko-KR" altLang="en-US" dirty="0">
                <a:solidFill>
                  <a:srgbClr val="000000"/>
                </a:solidFill>
                <a:latin typeface="Arial Unicode MS"/>
                <a:ea typeface="Courier New" panose="02070309020205020404" pitchFamily="49" charset="0"/>
              </a:rPr>
              <a:t>’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ko-KR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백/NR_', '탁', '/NNB_', '현상/NNG_', '</a:t>
            </a:r>
            <a:r>
              <a:rPr lang="ko-KR" altLang="ko-KR" b="1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없</a:t>
            </a:r>
            <a:r>
              <a:rPr lang="ko-KR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/VA_', '고/EC_', '부드럽/VA_', '게/EC_', '발', '</a:t>
            </a:r>
            <a:r>
              <a:rPr lang="ko-KR" altLang="ko-KR" b="1" dirty="0" err="1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려</a:t>
            </a:r>
            <a:r>
              <a:rPr lang="ko-KR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', '져', '서/NNG_', '아주/MAG_', '맘/NNG_', '들/VV_', '어요/EC_' </a:t>
            </a:r>
          </a:p>
          <a:p>
            <a:pPr algn="ctr"/>
            <a:r>
              <a:rPr lang="ko-KR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'</a:t>
            </a:r>
            <a:r>
              <a:rPr lang="en-US" altLang="ko-KR" b="1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‘[SEP]’]</a:t>
            </a:r>
            <a:endParaRPr lang="ko-KR" altLang="en-US" b="1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ctr"/>
            <a:endParaRPr lang="ko-KR" altLang="en-US" b="1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BC2654-120E-46B1-95C8-98FD41E37B0E}"/>
              </a:ext>
            </a:extLst>
          </p:cNvPr>
          <p:cNvSpPr txBox="1"/>
          <p:nvPr/>
        </p:nvSpPr>
        <p:spPr>
          <a:xfrm>
            <a:off x="7079877" y="1424743"/>
            <a:ext cx="1480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Re-tokenize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5E318DD1-4275-45B9-A495-EC558B291CDB}"/>
              </a:ext>
            </a:extLst>
          </p:cNvPr>
          <p:cNvSpPr/>
          <p:nvPr/>
        </p:nvSpPr>
        <p:spPr>
          <a:xfrm>
            <a:off x="9137736" y="3313211"/>
            <a:ext cx="945120" cy="96656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4C3F295-FD62-48D5-9D39-3C4E7F8F8CA5}"/>
              </a:ext>
            </a:extLst>
          </p:cNvPr>
          <p:cNvSpPr/>
          <p:nvPr/>
        </p:nvSpPr>
        <p:spPr>
          <a:xfrm>
            <a:off x="10082856" y="2384381"/>
            <a:ext cx="2085616" cy="299784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['2' '3819' '3874' '811' '1874' '70' '23' '6160' '47' '479' '2100' '6650' '354' '2925' '6690' '261' '7807' '3']] </a:t>
            </a:r>
          </a:p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70E2A1-4E45-4611-9F68-8C24AB4714C0}"/>
              </a:ext>
            </a:extLst>
          </p:cNvPr>
          <p:cNvSpPr txBox="1"/>
          <p:nvPr/>
        </p:nvSpPr>
        <p:spPr>
          <a:xfrm>
            <a:off x="10422041" y="2039647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INDEXING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409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4D64AB1-CCDF-4A4D-AB7B-6B6B2C977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비교</a:t>
            </a:r>
            <a:r>
              <a:rPr lang="en-US" altLang="ko-KR" dirty="0"/>
              <a:t>·</a:t>
            </a:r>
            <a:r>
              <a:rPr lang="ko-KR" altLang="en-US" dirty="0"/>
              <a:t>평가 및 결론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8EBED37-DCB2-491A-AE93-DE513526C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F39205-92FE-45F4-9AB0-AC8D50DD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35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D0306-FEF3-492C-8E74-A8BDCA8F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ko-KR" altLang="en-US" dirty="0"/>
              <a:t>모델 성능 비교</a:t>
            </a:r>
            <a:r>
              <a:rPr lang="en-US" altLang="ko-KR" dirty="0"/>
              <a:t>·</a:t>
            </a:r>
            <a:r>
              <a:rPr lang="ko-KR" altLang="en-US" dirty="0"/>
              <a:t>평가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1941D7-7CDA-4D2E-A7EC-E7BE5D7D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27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454BBA-3087-41D8-9629-77F0FD4B2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091046"/>
              </p:ext>
            </p:extLst>
          </p:nvPr>
        </p:nvGraphicFramePr>
        <p:xfrm>
          <a:off x="295276" y="1316397"/>
          <a:ext cx="11601448" cy="4804095"/>
        </p:xfrm>
        <a:graphic>
          <a:graphicData uri="http://schemas.openxmlformats.org/drawingml/2006/table">
            <a:tbl>
              <a:tblPr firstRow="1" firstCol="1">
                <a:tableStyleId>{00A15C55-8517-42AA-B614-E9B94910E393}</a:tableStyleId>
              </a:tblPr>
              <a:tblGrid>
                <a:gridCol w="857602">
                  <a:extLst>
                    <a:ext uri="{9D8B030D-6E8A-4147-A177-3AD203B41FA5}">
                      <a16:colId xmlns:a16="http://schemas.microsoft.com/office/drawing/2014/main" val="3519456458"/>
                    </a:ext>
                  </a:extLst>
                </a:gridCol>
                <a:gridCol w="1310224">
                  <a:extLst>
                    <a:ext uri="{9D8B030D-6E8A-4147-A177-3AD203B41FA5}">
                      <a16:colId xmlns:a16="http://schemas.microsoft.com/office/drawing/2014/main" val="2319259258"/>
                    </a:ext>
                  </a:extLst>
                </a:gridCol>
                <a:gridCol w="857602">
                  <a:extLst>
                    <a:ext uri="{9D8B030D-6E8A-4147-A177-3AD203B41FA5}">
                      <a16:colId xmlns:a16="http://schemas.microsoft.com/office/drawing/2014/main" val="90492553"/>
                    </a:ext>
                  </a:extLst>
                </a:gridCol>
                <a:gridCol w="857602">
                  <a:extLst>
                    <a:ext uri="{9D8B030D-6E8A-4147-A177-3AD203B41FA5}">
                      <a16:colId xmlns:a16="http://schemas.microsoft.com/office/drawing/2014/main" val="370407310"/>
                    </a:ext>
                  </a:extLst>
                </a:gridCol>
                <a:gridCol w="857602">
                  <a:extLst>
                    <a:ext uri="{9D8B030D-6E8A-4147-A177-3AD203B41FA5}">
                      <a16:colId xmlns:a16="http://schemas.microsoft.com/office/drawing/2014/main" val="1705807125"/>
                    </a:ext>
                  </a:extLst>
                </a:gridCol>
                <a:gridCol w="857602">
                  <a:extLst>
                    <a:ext uri="{9D8B030D-6E8A-4147-A177-3AD203B41FA5}">
                      <a16:colId xmlns:a16="http://schemas.microsoft.com/office/drawing/2014/main" val="948953794"/>
                    </a:ext>
                  </a:extLst>
                </a:gridCol>
                <a:gridCol w="857602">
                  <a:extLst>
                    <a:ext uri="{9D8B030D-6E8A-4147-A177-3AD203B41FA5}">
                      <a16:colId xmlns:a16="http://schemas.microsoft.com/office/drawing/2014/main" val="496346266"/>
                    </a:ext>
                  </a:extLst>
                </a:gridCol>
                <a:gridCol w="857602">
                  <a:extLst>
                    <a:ext uri="{9D8B030D-6E8A-4147-A177-3AD203B41FA5}">
                      <a16:colId xmlns:a16="http://schemas.microsoft.com/office/drawing/2014/main" val="595792374"/>
                    </a:ext>
                  </a:extLst>
                </a:gridCol>
                <a:gridCol w="857602">
                  <a:extLst>
                    <a:ext uri="{9D8B030D-6E8A-4147-A177-3AD203B41FA5}">
                      <a16:colId xmlns:a16="http://schemas.microsoft.com/office/drawing/2014/main" val="4234842314"/>
                    </a:ext>
                  </a:extLst>
                </a:gridCol>
                <a:gridCol w="857602">
                  <a:extLst>
                    <a:ext uri="{9D8B030D-6E8A-4147-A177-3AD203B41FA5}">
                      <a16:colId xmlns:a16="http://schemas.microsoft.com/office/drawing/2014/main" val="3627625637"/>
                    </a:ext>
                  </a:extLst>
                </a:gridCol>
                <a:gridCol w="857602">
                  <a:extLst>
                    <a:ext uri="{9D8B030D-6E8A-4147-A177-3AD203B41FA5}">
                      <a16:colId xmlns:a16="http://schemas.microsoft.com/office/drawing/2014/main" val="1357388383"/>
                    </a:ext>
                  </a:extLst>
                </a:gridCol>
                <a:gridCol w="857602">
                  <a:extLst>
                    <a:ext uri="{9D8B030D-6E8A-4147-A177-3AD203B41FA5}">
                      <a16:colId xmlns:a16="http://schemas.microsoft.com/office/drawing/2014/main" val="2132308684"/>
                    </a:ext>
                  </a:extLst>
                </a:gridCol>
                <a:gridCol w="857602">
                  <a:extLst>
                    <a:ext uri="{9D8B030D-6E8A-4147-A177-3AD203B41FA5}">
                      <a16:colId xmlns:a16="http://schemas.microsoft.com/office/drawing/2014/main" val="2251857877"/>
                    </a:ext>
                  </a:extLst>
                </a:gridCol>
              </a:tblGrid>
              <a:tr h="40952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</a:rPr>
                        <a:t>모델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LSTM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Google BERT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ETRI + </a:t>
                      </a:r>
                      <a:r>
                        <a:rPr lang="en-US" sz="1600" b="1" u="none" strike="noStrike" dirty="0" err="1">
                          <a:effectLst/>
                        </a:rPr>
                        <a:t>KorBERT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Khaii</a:t>
                      </a:r>
                      <a:r>
                        <a:rPr lang="en-US" sz="1600" b="1" u="none" strike="noStrike" dirty="0">
                          <a:effectLst/>
                        </a:rPr>
                        <a:t> + </a:t>
                      </a:r>
                      <a:r>
                        <a:rPr lang="en-US" sz="1600" b="1" u="none" strike="noStrike" dirty="0" err="1">
                          <a:effectLst/>
                        </a:rPr>
                        <a:t>KorBERT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969272"/>
                  </a:ext>
                </a:extLst>
              </a:tr>
              <a:tr h="40952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분류 기준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1-5</a:t>
                      </a:r>
                      <a:r>
                        <a:rPr lang="ko-KR" altLang="en-US" sz="1600" u="none" strike="noStrike" dirty="0">
                          <a:effectLst/>
                        </a:rPr>
                        <a:t>점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긍정</a:t>
                      </a:r>
                      <a:r>
                        <a:rPr lang="en-US" altLang="ko-KR" sz="1600" u="none" strike="noStrike" dirty="0">
                          <a:effectLst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</a:rPr>
                        <a:t>부정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1-5</a:t>
                      </a:r>
                      <a:r>
                        <a:rPr lang="ko-KR" altLang="en-US" sz="1600" u="none" strike="noStrike" dirty="0">
                          <a:effectLst/>
                        </a:rPr>
                        <a:t>점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긍정</a:t>
                      </a:r>
                      <a:r>
                        <a:rPr lang="en-US" altLang="ko-KR" sz="1600" u="none" strike="noStrike" dirty="0">
                          <a:effectLst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</a:rPr>
                        <a:t>부정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긍정</a:t>
                      </a:r>
                      <a:r>
                        <a:rPr lang="en-US" altLang="ko-KR" sz="1600" u="none" strike="noStrike" dirty="0">
                          <a:effectLst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</a:rPr>
                        <a:t>부정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긍정</a:t>
                      </a:r>
                      <a:r>
                        <a:rPr lang="en-US" altLang="ko-KR" sz="1600" u="none" strike="noStrike" dirty="0">
                          <a:effectLst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</a:rPr>
                        <a:t>부정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1-5</a:t>
                      </a:r>
                      <a:r>
                        <a:rPr lang="ko-KR" altLang="en-US" sz="1600" u="none" strike="noStrike" dirty="0">
                          <a:effectLst/>
                        </a:rPr>
                        <a:t>점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긍정</a:t>
                      </a:r>
                      <a:r>
                        <a:rPr lang="en-US" altLang="ko-KR" sz="1600" u="none" strike="noStrike" dirty="0">
                          <a:effectLst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</a:rPr>
                        <a:t>부정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긍정</a:t>
                      </a:r>
                      <a:r>
                        <a:rPr lang="en-US" altLang="ko-KR" sz="1600" u="none" strike="noStrike" dirty="0">
                          <a:effectLst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</a:rPr>
                        <a:t>부정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1-5</a:t>
                      </a:r>
                      <a:r>
                        <a:rPr lang="ko-KR" altLang="en-US" sz="1600" u="none" strike="noStrike" dirty="0">
                          <a:effectLst/>
                        </a:rPr>
                        <a:t>점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긍정</a:t>
                      </a:r>
                      <a:r>
                        <a:rPr lang="en-US" altLang="ko-KR" sz="1600" u="none" strike="noStrike" dirty="0">
                          <a:effectLst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</a:rPr>
                        <a:t>부정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255733"/>
                  </a:ext>
                </a:extLst>
              </a:tr>
              <a:tr h="40952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파라미터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SEQ_LEN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128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256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256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128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128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128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128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128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28814"/>
                  </a:ext>
                </a:extLst>
              </a:tr>
              <a:tr h="409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BATCH_SIZE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16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16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16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16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16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16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16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451821"/>
                  </a:ext>
                </a:extLst>
              </a:tr>
              <a:tr h="409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EPOCH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30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20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821014"/>
                  </a:ext>
                </a:extLst>
              </a:tr>
              <a:tr h="409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Learning Rate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0.01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0.01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</a:rPr>
                        <a:t>0.00001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latino Linotype"/>
                          <a:ea typeface="나눔스퀘어라운드 Light"/>
                          <a:cs typeface="+mn-cs"/>
                        </a:rPr>
                        <a:t>0.00001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latino Linotype"/>
                          <a:ea typeface="나눔스퀘어라운드 Light"/>
                          <a:cs typeface="+mn-cs"/>
                        </a:rPr>
                        <a:t>0.00001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latino Linotype"/>
                          <a:ea typeface="나눔스퀘어라운드 Light"/>
                          <a:cs typeface="+mn-cs"/>
                        </a:rPr>
                        <a:t>0.00001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latino Linotype"/>
                          <a:ea typeface="나눔스퀘어라운드 Light"/>
                          <a:cs typeface="+mn-cs"/>
                        </a:rPr>
                        <a:t>0.00001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latino Linotype"/>
                          <a:ea typeface="나눔스퀘어라운드 Light"/>
                          <a:cs typeface="+mn-cs"/>
                        </a:rPr>
                        <a:t>0.00001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latino Linotype"/>
                          <a:ea typeface="나눔스퀘어라운드 Light"/>
                          <a:cs typeface="+mn-cs"/>
                        </a:rPr>
                        <a:t>0.00001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latino Linotype"/>
                          <a:ea typeface="나눔스퀘어라운드 Light"/>
                          <a:cs typeface="+mn-cs"/>
                        </a:rPr>
                        <a:t>0.00001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latino Linotype"/>
                          <a:ea typeface="나눔스퀘어라운드 Light"/>
                          <a:cs typeface="+mn-cs"/>
                        </a:rPr>
                        <a:t>0.00001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212688"/>
                  </a:ext>
                </a:extLst>
              </a:tr>
              <a:tr h="40952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평가 지표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Test Accuracy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0.5066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0.8050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0.5355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0.8122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0.8122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</a:rPr>
                        <a:t>0.814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0.5644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0.84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 dirty="0">
                          <a:effectLst/>
                        </a:rPr>
                        <a:t>0.84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</a:rPr>
                        <a:t>0.84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940515"/>
                  </a:ext>
                </a:extLst>
              </a:tr>
              <a:tr h="968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F1 score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0.00, 0.01, 0.31, 0.48, 0.49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0.66,</a:t>
                      </a:r>
                    </a:p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0.86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0.08, 0.35, 0.45, 0.57, 0.56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0.60,</a:t>
                      </a:r>
                    </a:p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0.88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0.61,</a:t>
                      </a:r>
                    </a:p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0.88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0.65,</a:t>
                      </a:r>
                    </a:p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0.87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0.31, 0.38, 0.51, 0.59, 0.60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0.70,</a:t>
                      </a:r>
                    </a:p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0.89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0.71,</a:t>
                      </a:r>
                    </a:p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0.89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0.35, 0.50, 0.53, 0.62, 0.63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0.69,</a:t>
                      </a:r>
                    </a:p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0.89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342805"/>
                  </a:ext>
                </a:extLst>
              </a:tr>
              <a:tr h="96869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F1 score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spc="-150" dirty="0">
                          <a:effectLst/>
                        </a:rPr>
                        <a:t>(weighted avg)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0.41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0.81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0.52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0.80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0.80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0.81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0.56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0.84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0.84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0.60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0.84</a:t>
                      </a:r>
                    </a:p>
                  </a:txBody>
                  <a:tcPr marL="4763" marR="4763" marT="476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49541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1CA365A-BE48-41B7-A960-FEE2FD29ED33}"/>
              </a:ext>
            </a:extLst>
          </p:cNvPr>
          <p:cNvSpPr/>
          <p:nvPr/>
        </p:nvSpPr>
        <p:spPr>
          <a:xfrm>
            <a:off x="9322824" y="1696684"/>
            <a:ext cx="890796" cy="44755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598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9F2911-F362-46CA-87F2-8912A7E5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제목 6">
            <a:extLst>
              <a:ext uri="{FF2B5EF4-FFF2-40B4-BE49-F238E27FC236}">
                <a16:creationId xmlns:a16="http://schemas.microsoft.com/office/drawing/2014/main" id="{BC468834-4643-4558-BCE1-DCEA97BB0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556787" cy="1325563"/>
          </a:xfrm>
        </p:spPr>
        <p:txBody>
          <a:bodyPr/>
          <a:lstStyle/>
          <a:p>
            <a:r>
              <a:rPr lang="ko-KR" altLang="en-US" spc="-150" dirty="0">
                <a:latin typeface="+mj-ea"/>
              </a:rPr>
              <a:t>최종선택모형</a:t>
            </a:r>
            <a:r>
              <a:rPr lang="en-US" altLang="ko-KR" spc="-150" dirty="0">
                <a:latin typeface="+mj-ea"/>
              </a:rPr>
              <a:t>: ETRI + </a:t>
            </a:r>
            <a:r>
              <a:rPr lang="en-US" altLang="ko-KR" spc="-150" dirty="0" err="1">
                <a:latin typeface="+mj-ea"/>
              </a:rPr>
              <a:t>korBERT</a:t>
            </a:r>
            <a:r>
              <a:rPr lang="en-US" altLang="ko-KR" spc="-150" dirty="0">
                <a:latin typeface="+mj-ea"/>
              </a:rPr>
              <a:t> – </a:t>
            </a:r>
            <a:r>
              <a:rPr lang="ko-KR" altLang="en-US" spc="-150" dirty="0">
                <a:latin typeface="+mj-ea"/>
              </a:rPr>
              <a:t>긍정</a:t>
            </a:r>
            <a:r>
              <a:rPr lang="en-US" altLang="ko-KR" spc="-150" dirty="0">
                <a:latin typeface="+mj-ea"/>
              </a:rPr>
              <a:t>/</a:t>
            </a:r>
            <a:r>
              <a:rPr lang="ko-KR" altLang="en-US" spc="-150" dirty="0">
                <a:latin typeface="+mj-ea"/>
              </a:rPr>
              <a:t>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2BF4D1-E718-4CEB-B351-A8F1DBDE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092" y="4619182"/>
            <a:ext cx="4401775" cy="1826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C6F13C7-AD58-4EFE-82D8-C1366FBF8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688" y="1745646"/>
            <a:ext cx="3392786" cy="25240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411148-5F48-409F-8DAE-1867EBE1D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06" y="1783080"/>
            <a:ext cx="3520643" cy="2449143"/>
          </a:xfrm>
          <a:prstGeom prst="rect">
            <a:avLst/>
          </a:prstGeom>
        </p:spPr>
      </p:pic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A8B0F75F-123A-4C1E-B7F6-E5826734F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970039"/>
              </p:ext>
            </p:extLst>
          </p:nvPr>
        </p:nvGraphicFramePr>
        <p:xfrm>
          <a:off x="8525960" y="1108867"/>
          <a:ext cx="2743200" cy="5483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552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337679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3762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ETRI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+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korBERT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33385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8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긍부정</a:t>
                      </a:r>
                      <a:r>
                        <a:rPr lang="en-US" altLang="ko-KR" sz="18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18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771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128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658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16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658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3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658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1e-5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658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0.84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658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0.71, 0.89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6583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0.84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5069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1319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D62304-C794-4B01-AA70-110C18C0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제목 6">
            <a:extLst>
              <a:ext uri="{FF2B5EF4-FFF2-40B4-BE49-F238E27FC236}">
                <a16:creationId xmlns:a16="http://schemas.microsoft.com/office/drawing/2014/main" id="{7F45BFF7-9A0B-4AB8-B6F6-8FA6F147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464578" cy="1325563"/>
          </a:xfrm>
        </p:spPr>
        <p:txBody>
          <a:bodyPr/>
          <a:lstStyle/>
          <a:p>
            <a:r>
              <a:rPr lang="ko-KR" altLang="en-US" spc="-150" dirty="0">
                <a:latin typeface="+mj-ea"/>
              </a:rPr>
              <a:t>최종선택모형</a:t>
            </a:r>
            <a:r>
              <a:rPr lang="en-US" altLang="ko-KR" spc="-150" dirty="0">
                <a:latin typeface="+mj-ea"/>
              </a:rPr>
              <a:t>: ETRI + </a:t>
            </a:r>
            <a:r>
              <a:rPr lang="en-US" altLang="ko-KR" spc="-150" dirty="0" err="1">
                <a:latin typeface="+mj-ea"/>
              </a:rPr>
              <a:t>korBERT</a:t>
            </a:r>
            <a:r>
              <a:rPr lang="en-US" altLang="ko-KR" spc="-150" dirty="0">
                <a:latin typeface="+mj-ea"/>
              </a:rPr>
              <a:t> – </a:t>
            </a:r>
            <a:r>
              <a:rPr lang="ko-KR" altLang="en-US" spc="-150" dirty="0">
                <a:latin typeface="+mj-ea"/>
              </a:rPr>
              <a:t>긍정</a:t>
            </a:r>
            <a:r>
              <a:rPr lang="en-US" altLang="ko-KR" spc="-150" dirty="0">
                <a:latin typeface="+mj-ea"/>
              </a:rPr>
              <a:t>/</a:t>
            </a:r>
            <a:r>
              <a:rPr lang="ko-KR" altLang="en-US" spc="-150" dirty="0">
                <a:latin typeface="+mj-ea"/>
              </a:rPr>
              <a:t>부정</a:t>
            </a:r>
            <a:endParaRPr lang="ko-KR" altLang="en-US" dirty="0">
              <a:latin typeface="+mj-ea"/>
            </a:endParaRPr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F0BD001-23C3-4FF8-9636-54E2EA0AB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1" y="1575536"/>
            <a:ext cx="4915706" cy="41993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6B6660-FB87-48A5-B6C5-DB9E07D77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88" y="1810827"/>
            <a:ext cx="6434931" cy="3639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8CAFC-F5BF-4251-8DC2-886A56EF3FF3}"/>
              </a:ext>
            </a:extLst>
          </p:cNvPr>
          <p:cNvSpPr txBox="1"/>
          <p:nvPr/>
        </p:nvSpPr>
        <p:spPr>
          <a:xfrm>
            <a:off x="1402850" y="6075482"/>
            <a:ext cx="938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평점 예측보다 긍정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부정 예측의 정확도가 훨씬 높고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다양한 평가를 제대로 분류하고 있었음</a:t>
            </a:r>
          </a:p>
        </p:txBody>
      </p:sp>
    </p:spTree>
    <p:extLst>
      <p:ext uri="{BB962C8B-B14F-4D97-AF65-F5344CB8AC3E}">
        <p14:creationId xmlns:p14="http://schemas.microsoft.com/office/powerpoint/2010/main" val="353937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B4EE1-CFF0-4228-82D4-5C6FEFC5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1FEF72-94A8-4CDF-B824-D243AE0A2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dirty="0"/>
              <a:t>데이터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dirty="0"/>
              <a:t>모델링</a:t>
            </a:r>
            <a:r>
              <a:rPr lang="en-US" altLang="ko-KR" dirty="0"/>
              <a:t>: LSTM, Google BERT, ETRI </a:t>
            </a:r>
            <a:r>
              <a:rPr lang="en-US" altLang="ko-KR" dirty="0" err="1"/>
              <a:t>korBERT</a:t>
            </a:r>
            <a:endParaRPr lang="en-US" altLang="ko-KR" b="1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dirty="0"/>
              <a:t>모델 비교</a:t>
            </a:r>
            <a:r>
              <a:rPr lang="en-US" altLang="ko-KR" dirty="0"/>
              <a:t>/</a:t>
            </a:r>
            <a:r>
              <a:rPr lang="ko-KR" altLang="en-US" dirty="0"/>
              <a:t>평가 및 결론</a:t>
            </a:r>
            <a:endParaRPr lang="en-US" altLang="ko-KR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dirty="0"/>
              <a:t>부록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1A908C-1040-4454-88A6-45F5B2EDC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50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81768-4EC3-42D3-A3BA-7A3355EF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0BE84F-C554-4B9F-A881-2189CD712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6650"/>
            <a:ext cx="10515600" cy="55324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자연어 처리에 있어서 </a:t>
            </a:r>
            <a:r>
              <a:rPr lang="en-US" altLang="ko-KR" dirty="0"/>
              <a:t>LSTM </a:t>
            </a:r>
            <a:r>
              <a:rPr lang="ko-KR" altLang="en-US" dirty="0"/>
              <a:t>대비 </a:t>
            </a:r>
            <a:r>
              <a:rPr lang="en-US" altLang="ko-KR" dirty="0"/>
              <a:t>BERT</a:t>
            </a:r>
            <a:r>
              <a:rPr lang="ko-KR" altLang="en-US" dirty="0"/>
              <a:t>의 강점을 확인함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Google multilingual BERT</a:t>
            </a:r>
            <a:r>
              <a:rPr lang="ko-KR" altLang="en-US" dirty="0"/>
              <a:t>에 비해</a:t>
            </a:r>
            <a:r>
              <a:rPr lang="en-US" altLang="ko-KR" dirty="0"/>
              <a:t>, </a:t>
            </a:r>
            <a:r>
              <a:rPr lang="ko-KR" altLang="en-US" dirty="0"/>
              <a:t>한국어에 특화된 </a:t>
            </a:r>
            <a:r>
              <a:rPr lang="en-US" altLang="ko-KR" dirty="0" err="1"/>
              <a:t>korBERT</a:t>
            </a:r>
            <a:r>
              <a:rPr lang="ko-KR" altLang="en-US" dirty="0"/>
              <a:t>가 더 좋은 성능을 보임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1~5</a:t>
            </a:r>
            <a:r>
              <a:rPr lang="ko-KR" altLang="en-US" dirty="0"/>
              <a:t>점 분류에 비해</a:t>
            </a:r>
            <a:r>
              <a:rPr lang="en-US" altLang="ko-KR" dirty="0"/>
              <a:t>,</a:t>
            </a:r>
            <a:r>
              <a:rPr lang="ko-KR" altLang="en-US" dirty="0"/>
              <a:t> 긍정</a:t>
            </a:r>
            <a:r>
              <a:rPr lang="en-US" altLang="ko-KR" dirty="0"/>
              <a:t>/</a:t>
            </a:r>
            <a:r>
              <a:rPr lang="ko-KR" altLang="en-US" dirty="0"/>
              <a:t>부정 이진 분류가 더 우월한 평가 지표를 보임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원인 추측 </a:t>
            </a:r>
            <a:r>
              <a:rPr lang="en-US" altLang="ko-KR" dirty="0"/>
              <a:t>1) 1~5</a:t>
            </a:r>
            <a:r>
              <a:rPr lang="ko-KR" altLang="en-US" dirty="0"/>
              <a:t>점 </a:t>
            </a:r>
            <a:r>
              <a:rPr lang="ko-KR" altLang="en-US" b="1" dirty="0"/>
              <a:t>카테고리 간 데이터 수 불균등</a:t>
            </a:r>
            <a:r>
              <a:rPr lang="ko-KR" altLang="en-US" dirty="0"/>
              <a:t>이 긍정</a:t>
            </a:r>
            <a:r>
              <a:rPr lang="en-US" altLang="ko-KR" dirty="0"/>
              <a:t>/</a:t>
            </a:r>
            <a:r>
              <a:rPr lang="ko-KR" altLang="en-US" dirty="0"/>
              <a:t>부정 카테고리 간 데이터 수 불균등보다 심함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원인 추측 </a:t>
            </a:r>
            <a:r>
              <a:rPr lang="en-US" altLang="ko-KR" dirty="0"/>
              <a:t>2) </a:t>
            </a:r>
            <a:r>
              <a:rPr lang="ko-KR" altLang="en-US" b="1" dirty="0"/>
              <a:t>짧은 구어체 리뷰</a:t>
            </a:r>
            <a:r>
              <a:rPr lang="ko-KR" altLang="en-US" dirty="0"/>
              <a:t>들로 인해 학습 비효율적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원인 추측 </a:t>
            </a:r>
            <a:r>
              <a:rPr lang="en-US" altLang="ko-KR" dirty="0"/>
              <a:t>3) 1~5</a:t>
            </a:r>
            <a:r>
              <a:rPr lang="ko-KR" altLang="en-US" dirty="0"/>
              <a:t>점으로 </a:t>
            </a:r>
            <a:r>
              <a:rPr lang="ko-KR" altLang="en-US" b="1" dirty="0"/>
              <a:t>평점을 매기는 기준은 사람마다 다름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u="sng" dirty="0"/>
              <a:t>이진 분류의 경우 </a:t>
            </a:r>
            <a:r>
              <a:rPr lang="ko-KR" altLang="en-US" u="sng" dirty="0" err="1"/>
              <a:t>타겟변수</a:t>
            </a:r>
            <a:r>
              <a:rPr lang="ko-KR" altLang="en-US" u="sng" dirty="0"/>
              <a:t> 카테고리 간 데이터 수 불균등이 덜 심하고</a:t>
            </a:r>
            <a:r>
              <a:rPr lang="en-US" altLang="ko-KR" u="sng" dirty="0"/>
              <a:t>, </a:t>
            </a:r>
            <a:r>
              <a:rPr lang="ko-KR" altLang="en-US" u="sng" dirty="0"/>
              <a:t>상대적으로 더 큰 덩어리로 학습</a:t>
            </a:r>
            <a:r>
              <a:rPr lang="en-US" altLang="ko-KR" u="sng" dirty="0"/>
              <a:t>/</a:t>
            </a:r>
            <a:br>
              <a:rPr lang="en-US" altLang="ko-KR" u="sng" dirty="0"/>
            </a:br>
            <a:r>
              <a:rPr lang="ko-KR" altLang="en-US" u="sng" dirty="0"/>
              <a:t>예측한다</a:t>
            </a:r>
            <a:r>
              <a:rPr lang="ko-KR" altLang="en-US" dirty="0"/>
              <a:t>는 측면에서 </a:t>
            </a:r>
            <a:r>
              <a:rPr lang="en-US" altLang="ko-KR" dirty="0"/>
              <a:t>1~5</a:t>
            </a:r>
            <a:r>
              <a:rPr lang="ko-KR" altLang="en-US" dirty="0"/>
              <a:t>점 분류에 비해 더 성능이 좋았을 것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활용 방안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리뷰 플랫폼 입장</a:t>
            </a:r>
            <a:r>
              <a:rPr lang="en-US" altLang="ko-KR" dirty="0"/>
              <a:t>] </a:t>
            </a:r>
            <a:r>
              <a:rPr lang="ko-KR" altLang="en-US" b="1" dirty="0"/>
              <a:t>평점이 없는 블로그</a:t>
            </a:r>
            <a:r>
              <a:rPr lang="en-US" altLang="ko-KR" b="1" dirty="0"/>
              <a:t>/</a:t>
            </a:r>
            <a:r>
              <a:rPr lang="ko-KR" altLang="en-US" b="1" dirty="0"/>
              <a:t>카페</a:t>
            </a:r>
            <a:r>
              <a:rPr lang="en-US" altLang="ko-KR" b="1" dirty="0"/>
              <a:t>/SNS</a:t>
            </a:r>
            <a:r>
              <a:rPr lang="ko-KR" altLang="en-US" b="1" dirty="0"/>
              <a:t> 게시글</a:t>
            </a:r>
            <a:r>
              <a:rPr lang="ko-KR" altLang="en-US" dirty="0"/>
              <a:t>까지 반영하여</a:t>
            </a:r>
            <a:r>
              <a:rPr lang="en-US" altLang="ko-KR" dirty="0"/>
              <a:t>,</a:t>
            </a:r>
            <a:r>
              <a:rPr lang="ko-KR" altLang="en-US" dirty="0"/>
              <a:t> 보다 정교한 제품 랭킹</a:t>
            </a:r>
            <a:r>
              <a:rPr lang="en-US" altLang="ko-KR" dirty="0"/>
              <a:t>/</a:t>
            </a:r>
            <a:r>
              <a:rPr lang="ko-KR" altLang="en-US" dirty="0"/>
              <a:t>추천 알고리즘을 구성할 수 있을 것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화장품 회사 입장</a:t>
            </a:r>
            <a:r>
              <a:rPr lang="en-US" altLang="ko-KR" dirty="0"/>
              <a:t>] feature </a:t>
            </a:r>
            <a:r>
              <a:rPr lang="ko-KR" altLang="en-US" dirty="0"/>
              <a:t>분석을 통해 </a:t>
            </a:r>
            <a:r>
              <a:rPr lang="ko-KR" altLang="en-US" b="1" dirty="0"/>
              <a:t>고객 평점에 영향을 미치는 주 요인을</a:t>
            </a:r>
            <a:r>
              <a:rPr lang="en-US" altLang="ko-KR" b="1" dirty="0"/>
              <a:t> </a:t>
            </a:r>
            <a:r>
              <a:rPr lang="ko-KR" altLang="en-US" b="1" dirty="0"/>
              <a:t>파악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향후 제품 개발에 있어 참고할 수 있을 것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3C96D8-4EFB-4908-9AE2-2A95B5F89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563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E7517-0CE2-40D2-A5EA-CDF5B479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긍정</a:t>
            </a:r>
            <a:r>
              <a:rPr lang="en-US" altLang="ko-KR" dirty="0"/>
              <a:t>/</a:t>
            </a:r>
            <a:r>
              <a:rPr lang="ko-KR" altLang="en-US" dirty="0"/>
              <a:t>부정 </a:t>
            </a:r>
            <a:r>
              <a:rPr lang="en-US" altLang="ko-KR" dirty="0"/>
              <a:t>Word Cloud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E1A98-872A-4AC1-8F5C-D29653451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공통적으로 등장하는</a:t>
            </a:r>
            <a:r>
              <a:rPr lang="en-US" altLang="ko-KR" dirty="0"/>
              <a:t>,</a:t>
            </a:r>
            <a:r>
              <a:rPr lang="ko-KR" altLang="en-US" dirty="0"/>
              <a:t> 빈도 높은 단어 </a:t>
            </a:r>
            <a:r>
              <a:rPr lang="en-US" altLang="ko-KR" dirty="0"/>
              <a:t>20</a:t>
            </a:r>
            <a:r>
              <a:rPr lang="ko-KR" altLang="en-US" dirty="0"/>
              <a:t>개를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51B446-54D2-4311-BB5C-57FAF4C96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2451025"/>
            <a:ext cx="4133850" cy="4041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C1557F-6F5B-4743-BD94-340467C55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753" y="2451025"/>
            <a:ext cx="4133851" cy="4016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767ACE-7C51-4362-B32E-FB491419B48F}"/>
              </a:ext>
            </a:extLst>
          </p:cNvPr>
          <p:cNvSpPr txBox="1"/>
          <p:nvPr/>
        </p:nvSpPr>
        <p:spPr>
          <a:xfrm>
            <a:off x="757535" y="2507226"/>
            <a:ext cx="738664" cy="380467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ko-KR" altLang="en-US" sz="3600" dirty="0"/>
              <a:t>긍정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0FA66D-5D77-438D-920F-73DBC26EAFCA}"/>
              </a:ext>
            </a:extLst>
          </p:cNvPr>
          <p:cNvSpPr txBox="1"/>
          <p:nvPr/>
        </p:nvSpPr>
        <p:spPr>
          <a:xfrm>
            <a:off x="5726668" y="2762250"/>
            <a:ext cx="738664" cy="35496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ko-KR" altLang="en-US" sz="3600" dirty="0"/>
              <a:t>부정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D71D44-C51F-4B7B-BD5D-3990BCB6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095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3EB63E-FEA7-4199-A2E0-AE878A8E533C}"/>
              </a:ext>
            </a:extLst>
          </p:cNvPr>
          <p:cNvCxnSpPr>
            <a:cxnSpLocks/>
          </p:cNvCxnSpPr>
          <p:nvPr/>
        </p:nvCxnSpPr>
        <p:spPr>
          <a:xfrm>
            <a:off x="0" y="1122363"/>
            <a:ext cx="12192000" cy="47253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786DBF60-EC4B-423E-A20F-AB1883F04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altLang="ko-KR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Q&amp;A</a:t>
            </a:r>
            <a:endParaRPr lang="ko-KR" alt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4744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8504536-2ECF-4666-BDB2-E305A4449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B73384-B270-47DF-A1FB-547995D59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Tx/>
              <a:buChar char="-"/>
            </a:pPr>
            <a:r>
              <a:rPr lang="ko-KR" altLang="en-US" dirty="0"/>
              <a:t>참고 자료</a:t>
            </a:r>
            <a:r>
              <a:rPr lang="en-US" altLang="ko-KR" dirty="0"/>
              <a:t>/</a:t>
            </a:r>
            <a:r>
              <a:rPr lang="ko-KR" altLang="en-US" dirty="0"/>
              <a:t>사이트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LSTM model summary</a:t>
            </a:r>
          </a:p>
          <a:p>
            <a:pPr marL="342900" indent="-342900">
              <a:buFontTx/>
              <a:buChar char="-"/>
            </a:pPr>
            <a:r>
              <a:rPr lang="en-US" altLang="ko-KR" dirty="0"/>
              <a:t>BERT model summary &amp; T-SNE </a:t>
            </a:r>
            <a:r>
              <a:rPr lang="ko-KR" altLang="en-US" dirty="0"/>
              <a:t>시각화 설명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개별 모델링 결과들</a:t>
            </a: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921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99678B3-1A95-4515-BDC2-21D395DA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 </a:t>
            </a:r>
            <a:r>
              <a:rPr lang="en-US" altLang="ko-KR" dirty="0"/>
              <a:t>/ </a:t>
            </a:r>
            <a:r>
              <a:rPr lang="ko-KR" altLang="en-US" dirty="0"/>
              <a:t>사이트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805A5D9-718A-4FF4-AF1B-04F748B3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22513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ETRI </a:t>
            </a:r>
            <a:r>
              <a:rPr lang="en-US" altLang="ko-KR" dirty="0" err="1"/>
              <a:t>koBERT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http://aiopen.etri.re.kr/</a:t>
            </a:r>
            <a:r>
              <a:rPr lang="en-US" altLang="ko-KR" dirty="0"/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크롤링</a:t>
            </a:r>
            <a:r>
              <a:rPr lang="ko-KR" altLang="en-US" dirty="0"/>
              <a:t> 아이디어 </a:t>
            </a:r>
            <a:r>
              <a:rPr lang="en-US" altLang="ko-KR" dirty="0"/>
              <a:t>(</a:t>
            </a:r>
            <a:r>
              <a:rPr lang="ko-KR" altLang="en-US" dirty="0" err="1"/>
              <a:t>글로우픽</a:t>
            </a:r>
            <a:r>
              <a:rPr lang="ko-KR" altLang="en-US" dirty="0"/>
              <a:t> 제품 </a:t>
            </a:r>
            <a:r>
              <a:rPr lang="en-US" altLang="ko-KR" dirty="0"/>
              <a:t>1</a:t>
            </a:r>
            <a:r>
              <a:rPr lang="ko-KR" altLang="en-US" dirty="0"/>
              <a:t>개당 최신 리뷰 </a:t>
            </a:r>
            <a:r>
              <a:rPr lang="en-US" altLang="ko-KR" dirty="0"/>
              <a:t>1</a:t>
            </a:r>
            <a:r>
              <a:rPr lang="ko-KR" altLang="en-US" dirty="0"/>
              <a:t>개 크롤링하는 작업</a:t>
            </a:r>
            <a:r>
              <a:rPr lang="en-US" altLang="ko-KR" dirty="0"/>
              <a:t>): </a:t>
            </a:r>
            <a:r>
              <a:rPr lang="en-US" altLang="ko-KR" dirty="0">
                <a:hlinkClick r:id="rId3"/>
              </a:rPr>
              <a:t>https://github.com/yunah0515/Sentiment_Analysis_for_Cosmetic_Reviews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tSNE</a:t>
            </a:r>
            <a:r>
              <a:rPr lang="en-US" altLang="ko-KR" dirty="0"/>
              <a:t> </a:t>
            </a:r>
            <a:r>
              <a:rPr lang="ko-KR" altLang="en-US" dirty="0"/>
              <a:t>개념 이해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https://ratsgo.github.io/machine%20learning/2017/04/28/tSNE/</a:t>
            </a:r>
            <a:r>
              <a:rPr lang="en-US" altLang="ko-KR" dirty="0"/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LSTM </a:t>
            </a:r>
            <a:r>
              <a:rPr lang="ko-KR" altLang="en-US" dirty="0"/>
              <a:t>이해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https://ratsgo.github.io/natural%20language%20processing/2017/03/09/rnnlstm/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 err="1"/>
              <a:t>어텐션</a:t>
            </a:r>
            <a:r>
              <a:rPr lang="ko-KR" altLang="en-US" dirty="0"/>
              <a:t> 메커니즘과 트랜스포머 이해</a:t>
            </a:r>
            <a:r>
              <a:rPr lang="en-US" altLang="ko-KR" dirty="0"/>
              <a:t>: </a:t>
            </a:r>
            <a:r>
              <a:rPr lang="en-US" altLang="ko-KR" dirty="0">
                <a:hlinkClick r:id="rId6"/>
              </a:rPr>
              <a:t>https://medium.com/platfarm/%EC%96%B4%ED%85%90%EC%85%98-%EB%A9%94%EC%BB%A4%EB%8B%88%EC%A6%98%EA%B3%BC-transfomer-self-attention-842498fd3225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BERT</a:t>
            </a:r>
            <a:r>
              <a:rPr lang="ko-KR" altLang="en-US" dirty="0"/>
              <a:t> 논문</a:t>
            </a:r>
            <a:r>
              <a:rPr lang="en-US" altLang="ko-KR" dirty="0"/>
              <a:t>: </a:t>
            </a:r>
            <a:r>
              <a:rPr lang="en-US" altLang="ko-KR" dirty="0">
                <a:hlinkClick r:id="rId7"/>
              </a:rPr>
              <a:t>https://arxiv.org/abs/1810.04805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A237A9-2289-4B73-BEA4-6000F839F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02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0CF08-8280-4073-9FC9-4F9E297FC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1325563"/>
          </a:xfrm>
        </p:spPr>
        <p:txBody>
          <a:bodyPr/>
          <a:lstStyle/>
          <a:p>
            <a:r>
              <a:rPr lang="en-US" altLang="ko-KR" dirty="0"/>
              <a:t>LSTM Model</a:t>
            </a:r>
            <a:r>
              <a:rPr lang="ko-KR" altLang="en-US" dirty="0"/>
              <a:t> </a:t>
            </a:r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B752CC6-1FB1-4C76-92C4-12BE21CF3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3820" y="1343819"/>
            <a:ext cx="5181600" cy="498474"/>
          </a:xfrm>
        </p:spPr>
        <p:txBody>
          <a:bodyPr/>
          <a:lstStyle/>
          <a:p>
            <a:r>
              <a:rPr lang="en-US" altLang="ko-KR" dirty="0"/>
              <a:t>Positive/Negative</a:t>
            </a:r>
            <a:endParaRPr lang="ko-KR" alt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B16FE039-2B5E-49AE-950A-81107C48ED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9820" y="1343819"/>
            <a:ext cx="5181600" cy="498475"/>
          </a:xfrm>
        </p:spPr>
        <p:txBody>
          <a:bodyPr/>
          <a:lstStyle/>
          <a:p>
            <a:r>
              <a:rPr lang="en-US" altLang="ko-KR" dirty="0"/>
              <a:t>Rating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4D0604-FB71-4E78-8B55-A2D18BCE2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05" y="1842293"/>
            <a:ext cx="5181601" cy="43849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1B07B9-9A4E-42BE-957B-FD3E4AE98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820" y="1842293"/>
            <a:ext cx="5186075" cy="438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92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5F7BA-932B-494B-8BE8-9F296ACA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altLang="ko-KR" dirty="0"/>
              <a:t>T-SNE (Stochastic Neighbor Embedding)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3F00E-A437-419B-911D-DD3C8AD5E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460"/>
            <a:ext cx="10515600" cy="4694992"/>
          </a:xfrm>
        </p:spPr>
        <p:txBody>
          <a:bodyPr/>
          <a:lstStyle/>
          <a:p>
            <a:r>
              <a:rPr lang="en-US" altLang="ko-KR" dirty="0"/>
              <a:t>SNE</a:t>
            </a:r>
          </a:p>
          <a:p>
            <a:pPr lvl="1"/>
            <a:r>
              <a:rPr lang="ko-KR" altLang="en-US" dirty="0"/>
              <a:t>고차원 데이터의 이웃 간 거리를 최대한 보존하는 차원축소 방법</a:t>
            </a:r>
            <a:endParaRPr lang="en-US" altLang="ko-KR" dirty="0"/>
          </a:p>
          <a:p>
            <a:pPr lvl="1"/>
            <a:r>
              <a:rPr lang="ko-KR" altLang="en-US" dirty="0"/>
              <a:t>거리 정보를 확률적으로 나타냄으로써</a:t>
            </a:r>
            <a:r>
              <a:rPr lang="en-US" altLang="ko-KR" dirty="0"/>
              <a:t>, </a:t>
            </a:r>
            <a:r>
              <a:rPr lang="ko-KR" altLang="en-US" dirty="0"/>
              <a:t>고차원 공간에서 이웃으로 뽑힐 확률과 </a:t>
            </a:r>
            <a:r>
              <a:rPr lang="ko-KR" altLang="en-US" dirty="0" err="1"/>
              <a:t>저차원</a:t>
            </a:r>
            <a:r>
              <a:rPr lang="ko-KR" altLang="en-US" dirty="0"/>
              <a:t> 공간에서 이웃으로 뽑힐 확률을 유사하게 함</a:t>
            </a:r>
            <a:endParaRPr lang="en-US" altLang="ko-KR" dirty="0"/>
          </a:p>
          <a:p>
            <a:pPr lvl="1"/>
            <a:r>
              <a:rPr lang="en-US" altLang="ko-KR" dirty="0"/>
              <a:t>Crowding problem: </a:t>
            </a:r>
            <a:r>
              <a:rPr lang="ko-KR" altLang="en-US" dirty="0" err="1"/>
              <a:t>가우시안</a:t>
            </a:r>
            <a:r>
              <a:rPr lang="ko-KR" altLang="en-US" dirty="0"/>
              <a:t> 분포</a:t>
            </a:r>
            <a:r>
              <a:rPr lang="en-US" altLang="ko-KR" dirty="0"/>
              <a:t>(</a:t>
            </a:r>
            <a:r>
              <a:rPr lang="ko-KR" altLang="en-US" dirty="0"/>
              <a:t>두텁지 않은 </a:t>
            </a:r>
            <a:r>
              <a:rPr lang="en-US" altLang="ko-KR" dirty="0"/>
              <a:t>tail)</a:t>
            </a:r>
            <a:r>
              <a:rPr lang="ko-KR" altLang="en-US" dirty="0"/>
              <a:t>를 가정하므로</a:t>
            </a:r>
            <a:r>
              <a:rPr lang="en-US" altLang="ko-KR" dirty="0"/>
              <a:t>, </a:t>
            </a:r>
            <a:r>
              <a:rPr lang="ko-KR" altLang="en-US" dirty="0"/>
              <a:t>어떤 개체와 적당히 떨어진 이웃이 선택될 확률과 매우 멀리 떨어진 이웃이 선택될 확률 간에 큰 차이가 나지 않는 문제</a:t>
            </a:r>
            <a:endParaRPr lang="en-US" altLang="ko-KR" dirty="0"/>
          </a:p>
          <a:p>
            <a:r>
              <a:rPr lang="en-US" altLang="ko-KR" dirty="0"/>
              <a:t>T-SNE</a:t>
            </a:r>
          </a:p>
          <a:p>
            <a:pPr lvl="1"/>
            <a:r>
              <a:rPr lang="en-US" altLang="ko-KR" dirty="0"/>
              <a:t>Crowding problem</a:t>
            </a:r>
            <a:r>
              <a:rPr lang="ko-KR" altLang="en-US" dirty="0"/>
              <a:t>을 완화하기 위해</a:t>
            </a:r>
            <a:r>
              <a:rPr lang="en-US" altLang="ko-KR" dirty="0"/>
              <a:t>, t</a:t>
            </a:r>
            <a:r>
              <a:rPr lang="ko-KR" altLang="en-US" dirty="0"/>
              <a:t>분포 도입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1DC5BB-70A3-48DE-81E7-A83C2469D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932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5E480-42B6-4F68-9E1C-726092486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819744" cy="1325563"/>
          </a:xfrm>
        </p:spPr>
        <p:txBody>
          <a:bodyPr/>
          <a:lstStyle/>
          <a:p>
            <a:r>
              <a:rPr lang="en-US" altLang="ko-KR" dirty="0"/>
              <a:t>BERT model</a:t>
            </a:r>
            <a:r>
              <a:rPr lang="ko-KR" altLang="en-US" dirty="0"/>
              <a:t> </a:t>
            </a:r>
            <a:r>
              <a:rPr lang="en-US" altLang="ko-KR" dirty="0"/>
              <a:t>summary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T-SNE </a:t>
            </a:r>
            <a:r>
              <a:rPr lang="ko-KR" altLang="en-US" dirty="0"/>
              <a:t>시각화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F5981E-7F4A-42C1-BD3B-80E92D345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57"/>
          <a:stretch/>
        </p:blipFill>
        <p:spPr>
          <a:xfrm>
            <a:off x="99908" y="1980874"/>
            <a:ext cx="4260704" cy="414829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2CABE31-1B12-4227-8C48-F606FFF20122}"/>
              </a:ext>
            </a:extLst>
          </p:cNvPr>
          <p:cNvGrpSpPr/>
          <p:nvPr/>
        </p:nvGrpSpPr>
        <p:grpSpPr>
          <a:xfrm>
            <a:off x="4360612" y="2218435"/>
            <a:ext cx="4666268" cy="4533747"/>
            <a:chOff x="6738258" y="0"/>
            <a:chExt cx="7058459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AB0E42C-12BA-43A4-A782-0900D6B73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4540" y="0"/>
              <a:ext cx="7012177" cy="68580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98A4B01-45B9-4406-A622-9B9030FDE1DA}"/>
                </a:ext>
              </a:extLst>
            </p:cNvPr>
            <p:cNvSpPr/>
            <p:nvPr/>
          </p:nvSpPr>
          <p:spPr>
            <a:xfrm>
              <a:off x="6738258" y="5254172"/>
              <a:ext cx="5453742" cy="3651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7FFDD9-9B62-44C0-A8AB-5B20FAC9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91451B-873E-4289-87A3-849EE31EF462}"/>
              </a:ext>
            </a:extLst>
          </p:cNvPr>
          <p:cNvSpPr txBox="1"/>
          <p:nvPr/>
        </p:nvSpPr>
        <p:spPr>
          <a:xfrm>
            <a:off x="1768595" y="6244532"/>
            <a:ext cx="461665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94710-0C91-4B93-96D0-03C43D227E85}"/>
              </a:ext>
            </a:extLst>
          </p:cNvPr>
          <p:cNvSpPr txBox="1"/>
          <p:nvPr/>
        </p:nvSpPr>
        <p:spPr>
          <a:xfrm>
            <a:off x="6089574" y="1764667"/>
            <a:ext cx="461665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D7F03-DDB7-44C2-901A-14FE5C403DF3}"/>
              </a:ext>
            </a:extLst>
          </p:cNvPr>
          <p:cNvSpPr txBox="1"/>
          <p:nvPr/>
        </p:nvSpPr>
        <p:spPr>
          <a:xfrm>
            <a:off x="6509941" y="1107126"/>
            <a:ext cx="5682059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dirty="0"/>
              <a:t>PCA</a:t>
            </a:r>
            <a:r>
              <a:rPr lang="ko-KR" altLang="en-US" dirty="0"/>
              <a:t>를 사용하여</a:t>
            </a:r>
            <a:r>
              <a:rPr lang="en-US" altLang="ko-KR" dirty="0"/>
              <a:t>, </a:t>
            </a:r>
            <a:r>
              <a:rPr lang="ko-KR" altLang="en-US" b="1" dirty="0"/>
              <a:t>마지막 </a:t>
            </a:r>
            <a:r>
              <a:rPr lang="en-US" altLang="ko-KR" b="1" dirty="0"/>
              <a:t>768 </a:t>
            </a:r>
            <a:r>
              <a:rPr lang="ko-KR" altLang="en-US" b="1" dirty="0"/>
              <a:t>차원</a:t>
            </a:r>
            <a:r>
              <a:rPr lang="ko-KR" altLang="en-US" dirty="0"/>
              <a:t>을 </a:t>
            </a:r>
            <a:r>
              <a:rPr lang="en-US" altLang="ko-KR" dirty="0"/>
              <a:t>256 </a:t>
            </a:r>
            <a:r>
              <a:rPr lang="ko-KR" altLang="en-US" dirty="0"/>
              <a:t>차원으로 축소</a:t>
            </a:r>
            <a:endParaRPr lang="en-US" altLang="ko-KR" dirty="0"/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dirty="0"/>
              <a:t>TSNE </a:t>
            </a:r>
            <a:r>
              <a:rPr lang="ko-KR" altLang="en-US" dirty="0"/>
              <a:t>알고리즘을  활용하여 </a:t>
            </a:r>
            <a:r>
              <a:rPr lang="en-US" altLang="ko-KR" dirty="0"/>
              <a:t>3</a:t>
            </a:r>
            <a:r>
              <a:rPr lang="ko-KR" altLang="en-US" dirty="0"/>
              <a:t>차원으로 축소</a:t>
            </a:r>
            <a:endParaRPr lang="en-US" altLang="ko-KR" dirty="0"/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dirty="0"/>
              <a:t>긍정 클러스터</a:t>
            </a:r>
            <a:r>
              <a:rPr lang="en-US" altLang="ko-KR" dirty="0"/>
              <a:t>(1)</a:t>
            </a:r>
            <a:r>
              <a:rPr lang="ko-KR" altLang="en-US" dirty="0"/>
              <a:t>와 부정 클러스터</a:t>
            </a:r>
            <a:r>
              <a:rPr lang="en-US" altLang="ko-KR" dirty="0"/>
              <a:t>(0)</a:t>
            </a:r>
            <a:r>
              <a:rPr lang="ko-KR" altLang="en-US" dirty="0"/>
              <a:t>가 구분됨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B1675EF-3BF2-4B40-979E-516A05256A77}"/>
              </a:ext>
            </a:extLst>
          </p:cNvPr>
          <p:cNvCxnSpPr>
            <a:stCxn id="6" idx="3"/>
          </p:cNvCxnSpPr>
          <p:nvPr/>
        </p:nvCxnSpPr>
        <p:spPr>
          <a:xfrm flipV="1">
            <a:off x="7966020" y="1325563"/>
            <a:ext cx="765750" cy="448703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901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2AAF7-6AD6-4FB5-9CD8-D3C6B3EA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 – 1~5</a:t>
            </a:r>
            <a:r>
              <a:rPr lang="ko-KR" altLang="en-US" dirty="0"/>
              <a:t>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9A5535-3300-41C0-9930-E1F40F00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A347A2-227C-43E3-B450-E68A6D64A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24" y="1256830"/>
            <a:ext cx="3985867" cy="27235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9152B2-0EBB-434E-8FCA-A5E4B106E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491" y="1177071"/>
            <a:ext cx="4232305" cy="28830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7123B4-4CED-4BAD-A2E9-2ED8D8AB4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935" y="4233962"/>
            <a:ext cx="3985867" cy="2305873"/>
          </a:xfrm>
          <a:prstGeom prst="rect">
            <a:avLst/>
          </a:prstGeom>
        </p:spPr>
      </p:pic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132C564E-DB09-4245-873A-EBA585AF0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421514"/>
              </p:ext>
            </p:extLst>
          </p:nvPr>
        </p:nvGraphicFramePr>
        <p:xfrm>
          <a:off x="8643028" y="336683"/>
          <a:ext cx="3030826" cy="6184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89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477935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4920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LSTM</a:t>
                      </a:r>
                      <a:endParaRPr lang="ko-KR" altLang="en-US" sz="2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426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(1-5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점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813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693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693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693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693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0.5066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984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0.00, 0.01, 0.31, 0.48, 0.49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693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261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31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5AD7E-C211-478C-91A4-B7A893B5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 – </a:t>
            </a:r>
            <a:r>
              <a:rPr lang="ko-KR" altLang="en-US" dirty="0"/>
              <a:t>긍정</a:t>
            </a:r>
            <a:r>
              <a:rPr lang="en-US" altLang="ko-KR" dirty="0"/>
              <a:t>/</a:t>
            </a:r>
            <a:r>
              <a:rPr lang="ko-KR" altLang="en-US" dirty="0"/>
              <a:t>부정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9C416-B0CB-4526-AF28-8FF062EF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D27455-0643-41AD-9DA3-906013A6D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01" y="1325563"/>
            <a:ext cx="3874386" cy="2634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35F616-8930-4589-8F11-162F0306D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780" y="1325563"/>
            <a:ext cx="3731171" cy="25226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64AC5A-CB40-4AF1-8BC4-249E97273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48" y="4190174"/>
            <a:ext cx="5304318" cy="2381355"/>
          </a:xfrm>
          <a:prstGeom prst="rect">
            <a:avLst/>
          </a:prstGeom>
        </p:spPr>
      </p:pic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F7E7C293-E777-47F6-B3D4-8E38FBE9D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775406"/>
              </p:ext>
            </p:extLst>
          </p:nvPr>
        </p:nvGraphicFramePr>
        <p:xfrm>
          <a:off x="8686599" y="362070"/>
          <a:ext cx="3030826" cy="6026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89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477935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412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LSTM</a:t>
                      </a:r>
                      <a:endParaRPr lang="ko-KR" altLang="en-US" sz="2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3330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긍부정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84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0.8050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0.66, 0.86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853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918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13E1B6A-DDAB-450B-8D65-C6FA8FBD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5C3541-0FAD-4F00-9697-A517FCBC7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280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Google BERT – 1~5</a:t>
            </a:r>
            <a:r>
              <a:rPr lang="ko-KR" altLang="en-US" dirty="0"/>
              <a:t>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8" y="1127094"/>
            <a:ext cx="3477049" cy="24150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388" y="1091388"/>
            <a:ext cx="3680820" cy="248643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14E42D7-A504-4CD4-BBD9-606A4AF903E1}"/>
              </a:ext>
            </a:extLst>
          </p:cNvPr>
          <p:cNvGrpSpPr/>
          <p:nvPr/>
        </p:nvGrpSpPr>
        <p:grpSpPr>
          <a:xfrm>
            <a:off x="1626004" y="4108879"/>
            <a:ext cx="4063044" cy="2247471"/>
            <a:chOff x="933450" y="3340417"/>
            <a:chExt cx="4838700" cy="267652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871B479-CF30-4FE5-8E69-7C9CFA291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3450" y="3340417"/>
              <a:ext cx="4838700" cy="26765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3608CF2-06BE-476A-9F12-670F3C3CFF69}"/>
                </a:ext>
              </a:extLst>
            </p:cNvPr>
            <p:cNvSpPr/>
            <p:nvPr/>
          </p:nvSpPr>
          <p:spPr>
            <a:xfrm>
              <a:off x="2448560" y="3779520"/>
              <a:ext cx="792480" cy="1930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706963D3-1C27-4012-AF03-7C5C95E0F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252925"/>
              </p:ext>
            </p:extLst>
          </p:nvPr>
        </p:nvGraphicFramePr>
        <p:xfrm>
          <a:off x="8547458" y="323846"/>
          <a:ext cx="3030826" cy="62198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89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477935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412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Google BERT</a:t>
                      </a:r>
                      <a:endParaRPr lang="ko-KR" altLang="en-US" sz="2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3330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(1-5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점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84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1e-5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0.5355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0.08, 0.35, 0.45, 0.57, 0.56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9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248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BERT – </a:t>
            </a:r>
            <a:r>
              <a:rPr lang="ko-KR" altLang="en-US" dirty="0"/>
              <a:t>긍정</a:t>
            </a:r>
            <a:r>
              <a:rPr lang="en-US" altLang="ko-KR" dirty="0"/>
              <a:t>/</a:t>
            </a:r>
            <a:r>
              <a:rPr lang="ko-KR" altLang="en-US" dirty="0"/>
              <a:t>부정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438" y="1282722"/>
            <a:ext cx="3963124" cy="26499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6" y="1246279"/>
            <a:ext cx="4010131" cy="272283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3F0C7A0-ED72-46CA-AF37-841BDE276C5E}"/>
              </a:ext>
            </a:extLst>
          </p:cNvPr>
          <p:cNvGrpSpPr/>
          <p:nvPr/>
        </p:nvGrpSpPr>
        <p:grpSpPr>
          <a:xfrm>
            <a:off x="248184" y="4545833"/>
            <a:ext cx="3852723" cy="1802080"/>
            <a:chOff x="5913646" y="2086589"/>
            <a:chExt cx="4724400" cy="22098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06B94BE-AA94-4894-85CF-EB7E9BD6A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3646" y="2086589"/>
              <a:ext cx="4724400" cy="22098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2040849-F21E-486D-8069-67724DCAE157}"/>
                </a:ext>
              </a:extLst>
            </p:cNvPr>
            <p:cNvSpPr/>
            <p:nvPr/>
          </p:nvSpPr>
          <p:spPr>
            <a:xfrm>
              <a:off x="7483366" y="2534454"/>
              <a:ext cx="482074" cy="5033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D7E7E76-7794-472A-BFD4-74A2146C5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043" y="4181438"/>
            <a:ext cx="2570153" cy="2530871"/>
          </a:xfrm>
          <a:prstGeom prst="rect">
            <a:avLst/>
          </a:prstGeom>
        </p:spPr>
      </p:pic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id="{E2295701-7EB1-42A4-A167-196741CFB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583837"/>
              </p:ext>
            </p:extLst>
          </p:nvPr>
        </p:nvGraphicFramePr>
        <p:xfrm>
          <a:off x="8574522" y="321161"/>
          <a:ext cx="3030826" cy="6026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89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477935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412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Google BERT</a:t>
                      </a:r>
                      <a:endParaRPr lang="ko-KR" altLang="en-US" sz="2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3330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긍부정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84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1e-5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0.8122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0.60, 0.88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87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875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43374-029E-4568-91B3-0EBC6CCBF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BERT – </a:t>
            </a:r>
            <a:r>
              <a:rPr lang="ko-KR" altLang="en-US" dirty="0"/>
              <a:t>긍정</a:t>
            </a:r>
            <a:r>
              <a:rPr lang="en-US" altLang="ko-KR" dirty="0"/>
              <a:t>/</a:t>
            </a:r>
            <a:r>
              <a:rPr lang="ko-KR" altLang="en-US" dirty="0"/>
              <a:t>부정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5D2EA0-7B5E-4311-824D-A959FD3CA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42</a:t>
            </a:fld>
            <a:endParaRPr lang="ko-KR" altLang="en-US"/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9028E60E-8D55-483B-8784-C04456ED9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858171"/>
              </p:ext>
            </p:extLst>
          </p:nvPr>
        </p:nvGraphicFramePr>
        <p:xfrm>
          <a:off x="8710877" y="371732"/>
          <a:ext cx="3030826" cy="6026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89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477935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412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Google BERT</a:t>
                      </a:r>
                      <a:endParaRPr lang="ko-KR" altLang="en-US" sz="2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3330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긍부정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84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1e-5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0.8122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0.61, 0.88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29514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853E7AE-2D70-4D53-904E-FF531496F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46" y="1325563"/>
            <a:ext cx="3322976" cy="21920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B69FE2-7018-4797-B83F-1283FF062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798" y="1180839"/>
            <a:ext cx="3322976" cy="233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0E18FE-D8E0-46AE-91B3-A7F8470D5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69" y="4166952"/>
            <a:ext cx="3411506" cy="18515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D3706D-BE70-4E3B-87F9-5D2E9B240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294" y="3782283"/>
            <a:ext cx="2947384" cy="307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E01B2-0398-408D-9D19-8E24ED90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BERT – </a:t>
            </a:r>
            <a:r>
              <a:rPr lang="ko-KR" altLang="en-US" dirty="0"/>
              <a:t>긍정</a:t>
            </a:r>
            <a:r>
              <a:rPr lang="en-US" altLang="ko-KR" dirty="0"/>
              <a:t>/</a:t>
            </a:r>
            <a:r>
              <a:rPr lang="ko-KR" altLang="en-US" dirty="0"/>
              <a:t>부정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3FAA44-F9B3-4E8E-AD97-A05F1721B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54" y="1105755"/>
            <a:ext cx="3843059" cy="26338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8DECCC-2884-4DAF-AAD6-4F5BC59D3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937" y="1105755"/>
            <a:ext cx="3967843" cy="276494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66B0E0-BBC1-40E1-92A6-E2CFF3CF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56C18E-0D46-44D2-B678-812E8FB78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69" y="4531888"/>
            <a:ext cx="3437430" cy="1963338"/>
          </a:xfrm>
          <a:prstGeom prst="rect">
            <a:avLst/>
          </a:prstGeom>
        </p:spPr>
      </p:pic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3E0561AE-E324-45F2-9748-A86C951DF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64242"/>
              </p:ext>
            </p:extLst>
          </p:nvPr>
        </p:nvGraphicFramePr>
        <p:xfrm>
          <a:off x="8627109" y="276011"/>
          <a:ext cx="3030826" cy="6026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89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477935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412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Google BERT</a:t>
                      </a:r>
                      <a:endParaRPr lang="ko-KR" altLang="en-US" sz="2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3330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긍부정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84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1e-5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0.8140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0.65, 0.87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23367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03DCAAB-52FC-4780-955F-D240CDEF2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011" y="3973154"/>
            <a:ext cx="2902705" cy="28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94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32290-9483-4D35-B4E0-E65BD49E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ETRI + </a:t>
            </a:r>
            <a:r>
              <a:rPr lang="en-US" altLang="ko-KR" dirty="0" err="1">
                <a:latin typeface="+mj-ea"/>
              </a:rPr>
              <a:t>korBERT</a:t>
            </a:r>
            <a:r>
              <a:rPr lang="en-US" altLang="ko-KR" dirty="0">
                <a:latin typeface="+mj-ea"/>
              </a:rPr>
              <a:t> – 1~5</a:t>
            </a:r>
            <a:r>
              <a:rPr lang="ko-KR" altLang="en-US" dirty="0">
                <a:latin typeface="+mj-ea"/>
              </a:rPr>
              <a:t>점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BEF538-FC8A-468C-B881-D307A730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5DBD0204-8CD2-43B4-839B-DC83D45DD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1" y="1098428"/>
            <a:ext cx="3983759" cy="2717602"/>
          </a:xfrm>
          <a:prstGeom prst="rect">
            <a:avLst/>
          </a:prstGeom>
        </p:spPr>
      </p:pic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DE2B09D-8113-4257-9D4E-D24A967BB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30" y="1093093"/>
            <a:ext cx="3888540" cy="27436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6FADC6-C18E-4A30-9EA7-0A7D6E63E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260" y="4120588"/>
            <a:ext cx="4040554" cy="222076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CEB6FB07-3902-433B-AC8D-FAC1EBA30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919881"/>
              </p:ext>
            </p:extLst>
          </p:nvPr>
        </p:nvGraphicFramePr>
        <p:xfrm>
          <a:off x="8504132" y="355426"/>
          <a:ext cx="3030826" cy="62198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89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477935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412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ETRI + </a:t>
                      </a:r>
                      <a:r>
                        <a:rPr lang="en-US" altLang="ko-KR" sz="24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korBERT</a:t>
                      </a:r>
                      <a:endParaRPr lang="ko-KR" altLang="en-US" sz="2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3330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(1-5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점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84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1e-5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0.5644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0.31, 0.38, 0.51, 0.59, 0.60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931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250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07ECCA-3F55-4ABD-AE7A-9F9989FC8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" name="제목 11">
            <a:extLst>
              <a:ext uri="{FF2B5EF4-FFF2-40B4-BE49-F238E27FC236}">
                <a16:creationId xmlns:a16="http://schemas.microsoft.com/office/drawing/2014/main" id="{E4F0D3BD-CFE0-4D32-92F0-82E989F27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55"/>
            <a:ext cx="11994776" cy="1325563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ETRI + </a:t>
            </a:r>
            <a:r>
              <a:rPr lang="en-US" altLang="ko-KR" dirty="0" err="1">
                <a:latin typeface="+mj-ea"/>
              </a:rPr>
              <a:t>korBERT</a:t>
            </a:r>
            <a:r>
              <a:rPr lang="en-US" altLang="ko-KR" dirty="0">
                <a:latin typeface="+mj-ea"/>
              </a:rPr>
              <a:t> – </a:t>
            </a:r>
            <a:r>
              <a:rPr lang="ko-KR" altLang="en-US" dirty="0">
                <a:latin typeface="+mj-ea"/>
              </a:rPr>
              <a:t>긍정</a:t>
            </a:r>
            <a:r>
              <a:rPr lang="en-US" altLang="ko-KR" dirty="0">
                <a:latin typeface="+mj-ea"/>
              </a:rPr>
              <a:t>/</a:t>
            </a:r>
            <a:r>
              <a:rPr lang="ko-KR" altLang="en-US" dirty="0">
                <a:latin typeface="+mj-ea"/>
              </a:rPr>
              <a:t>부정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>
              <a:latin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571439-181D-40DB-A2B6-989869F36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09" y="1296212"/>
            <a:ext cx="3554694" cy="2547064"/>
          </a:xfrm>
          <a:prstGeom prst="rect">
            <a:avLst/>
          </a:prstGeom>
        </p:spPr>
      </p:pic>
      <p:pic>
        <p:nvPicPr>
          <p:cNvPr id="7" name="그림 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EE582016-C969-4037-9F78-66D248EB6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861" y="1220194"/>
            <a:ext cx="3516055" cy="2547063"/>
          </a:xfrm>
          <a:prstGeom prst="rect">
            <a:avLst/>
          </a:prstGeom>
        </p:spPr>
      </p:pic>
      <p:pic>
        <p:nvPicPr>
          <p:cNvPr id="8" name="그림 7" descr="시계이(가) 표시된 사진&#10;&#10;자동 생성된 설명">
            <a:extLst>
              <a:ext uri="{FF2B5EF4-FFF2-40B4-BE49-F238E27FC236}">
                <a16:creationId xmlns:a16="http://schemas.microsoft.com/office/drawing/2014/main" id="{C17BF1CD-B753-412A-B6C7-B0315B95A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88" y="4470028"/>
            <a:ext cx="4423090" cy="180996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653DA5E9-6C48-45A0-B1D0-79F2B8E8F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14484"/>
              </p:ext>
            </p:extLst>
          </p:nvPr>
        </p:nvGraphicFramePr>
        <p:xfrm>
          <a:off x="8655641" y="415624"/>
          <a:ext cx="3030826" cy="6026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89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477935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412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ETRI</a:t>
                      </a:r>
                      <a:r>
                        <a:rPr lang="ko-KR" altLang="en-US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+</a:t>
                      </a:r>
                      <a:r>
                        <a:rPr lang="ko-KR" altLang="en-US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24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korBERT</a:t>
                      </a:r>
                      <a:endParaRPr lang="ko-KR" altLang="en-US" sz="2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3330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(1-5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점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84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128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16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5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1e-5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0.84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0.70, 0.89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0.84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8693740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879024E-3B7B-4E76-862B-85765EF66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403" y="4131380"/>
            <a:ext cx="2801513" cy="262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11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8FDA70-88A2-4C2C-B839-56A5877FC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7BA436-973D-40EE-A568-2EC1AB05D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07" y="1701011"/>
            <a:ext cx="4200841" cy="39304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E38679-3D3B-4C85-ADA2-446619AE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846320"/>
            <a:ext cx="6434931" cy="363987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04FD36F-C4AA-4834-A760-04BAC795B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ETRI + </a:t>
            </a:r>
            <a:r>
              <a:rPr lang="en-US" altLang="ko-KR" dirty="0" err="1">
                <a:latin typeface="+mj-ea"/>
              </a:rPr>
              <a:t>korBERT</a:t>
            </a:r>
            <a:r>
              <a:rPr lang="en-US" altLang="ko-KR" dirty="0">
                <a:latin typeface="+mj-ea"/>
              </a:rPr>
              <a:t> – </a:t>
            </a:r>
            <a:r>
              <a:rPr lang="ko-KR" altLang="en-US" dirty="0">
                <a:latin typeface="+mj-ea"/>
              </a:rPr>
              <a:t>긍정</a:t>
            </a:r>
            <a:r>
              <a:rPr lang="en-US" altLang="ko-KR" dirty="0">
                <a:latin typeface="+mj-ea"/>
              </a:rPr>
              <a:t>/</a:t>
            </a:r>
            <a:r>
              <a:rPr lang="ko-KR" altLang="en-US" dirty="0">
                <a:latin typeface="+mj-ea"/>
              </a:rPr>
              <a:t>부정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D9D50-6065-44A3-A5FC-71CD2970D73A}"/>
              </a:ext>
            </a:extLst>
          </p:cNvPr>
          <p:cNvSpPr txBox="1"/>
          <p:nvPr/>
        </p:nvSpPr>
        <p:spPr>
          <a:xfrm>
            <a:off x="1771696" y="6146156"/>
            <a:ext cx="938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별점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예측보다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긍부정예측의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정확도가 훨씬 높고 다양한 평가를 제대로 분류하고 있었음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1589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9F2911-F362-46CA-87F2-8912A7E5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제목 6">
            <a:extLst>
              <a:ext uri="{FF2B5EF4-FFF2-40B4-BE49-F238E27FC236}">
                <a16:creationId xmlns:a16="http://schemas.microsoft.com/office/drawing/2014/main" id="{BC468834-4643-4558-BCE1-DCEA97BB0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556787" cy="1325563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ETRI + </a:t>
            </a:r>
            <a:r>
              <a:rPr lang="en-US" altLang="ko-KR" dirty="0" err="1">
                <a:latin typeface="+mj-ea"/>
              </a:rPr>
              <a:t>korBERT</a:t>
            </a:r>
            <a:r>
              <a:rPr lang="en-US" altLang="ko-KR" dirty="0">
                <a:latin typeface="+mj-ea"/>
              </a:rPr>
              <a:t> – </a:t>
            </a:r>
            <a:r>
              <a:rPr lang="ko-KR" altLang="en-US" dirty="0">
                <a:latin typeface="+mj-ea"/>
              </a:rPr>
              <a:t>긍정</a:t>
            </a:r>
            <a:r>
              <a:rPr lang="en-US" altLang="ko-KR" dirty="0">
                <a:latin typeface="+mj-ea"/>
              </a:rPr>
              <a:t>/</a:t>
            </a:r>
            <a:r>
              <a:rPr lang="ko-KR" altLang="en-US" dirty="0">
                <a:latin typeface="+mj-ea"/>
              </a:rPr>
              <a:t>부정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>
              <a:latin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2BF4D1-E718-4CEB-B351-A8F1DBDE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12" y="4437279"/>
            <a:ext cx="4401775" cy="1826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C6F13C7-AD58-4EFE-82D8-C1366FBF8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02" y="1325563"/>
            <a:ext cx="3297940" cy="24534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411148-5F48-409F-8DAE-1867EBE1D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6" y="1325563"/>
            <a:ext cx="3520643" cy="2449143"/>
          </a:xfrm>
          <a:prstGeom prst="rect">
            <a:avLst/>
          </a:prstGeom>
        </p:spPr>
      </p:pic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A8B0F75F-123A-4C1E-B7F6-E5826734F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832222"/>
              </p:ext>
            </p:extLst>
          </p:nvPr>
        </p:nvGraphicFramePr>
        <p:xfrm>
          <a:off x="8628082" y="415692"/>
          <a:ext cx="3030826" cy="6026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89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477935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412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ETRI</a:t>
                      </a:r>
                      <a:r>
                        <a:rPr lang="ko-KR" altLang="en-US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+</a:t>
                      </a:r>
                      <a:r>
                        <a:rPr lang="ko-KR" altLang="en-US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24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korBERT</a:t>
                      </a:r>
                      <a:endParaRPr lang="ko-KR" altLang="en-US" sz="2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3330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2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긍부정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84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128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16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3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1e-5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0.84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0.71, 0.89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lt"/>
                          <a:ea typeface="나눔스퀘어라운드 Light" panose="020B0600000101010101" pitchFamily="50" charset="-127"/>
                        </a:rPr>
                        <a:t>0.84</a:t>
                      </a:r>
                      <a:endParaRPr lang="ko-KR" altLang="en-US" sz="16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5069618"/>
                  </a:ext>
                </a:extLst>
              </a:tr>
            </a:tbl>
          </a:graphicData>
        </a:graphic>
      </p:graphicFrame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00E9C48-6448-4FBE-A7D3-DD9E370E2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93" y="3774706"/>
            <a:ext cx="3563918" cy="304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92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D62304-C794-4B01-AA70-110C18C0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5" name="제목 6">
            <a:extLst>
              <a:ext uri="{FF2B5EF4-FFF2-40B4-BE49-F238E27FC236}">
                <a16:creationId xmlns:a16="http://schemas.microsoft.com/office/drawing/2014/main" id="{7F45BFF7-9A0B-4AB8-B6F6-8FA6F147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464578" cy="1325563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ETRI + </a:t>
            </a:r>
            <a:r>
              <a:rPr lang="en-US" altLang="ko-KR" dirty="0" err="1">
                <a:latin typeface="+mj-ea"/>
              </a:rPr>
              <a:t>korBERT</a:t>
            </a:r>
            <a:r>
              <a:rPr lang="en-US" altLang="ko-KR" dirty="0">
                <a:latin typeface="+mj-ea"/>
              </a:rPr>
              <a:t> – </a:t>
            </a:r>
            <a:r>
              <a:rPr lang="ko-KR" altLang="en-US" dirty="0">
                <a:latin typeface="+mj-ea"/>
              </a:rPr>
              <a:t>긍정</a:t>
            </a:r>
            <a:r>
              <a:rPr lang="en-US" altLang="ko-KR" dirty="0">
                <a:latin typeface="+mj-ea"/>
              </a:rPr>
              <a:t>/</a:t>
            </a:r>
            <a:r>
              <a:rPr lang="ko-KR" altLang="en-US" dirty="0">
                <a:latin typeface="+mj-ea"/>
              </a:rPr>
              <a:t>부정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>
              <a:latin typeface="+mj-ea"/>
            </a:endParaRPr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F0BD001-23C3-4FF8-9636-54E2EA0AB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88" y="2070371"/>
            <a:ext cx="4540732" cy="3879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6B6660-FB87-48A5-B6C5-DB9E07D77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981" y="2189944"/>
            <a:ext cx="6434931" cy="3639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8CAFC-F5BF-4251-8DC2-886A56EF3FF3}"/>
              </a:ext>
            </a:extLst>
          </p:cNvPr>
          <p:cNvSpPr txBox="1"/>
          <p:nvPr/>
        </p:nvSpPr>
        <p:spPr>
          <a:xfrm>
            <a:off x="1771696" y="6146156"/>
            <a:ext cx="938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별점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예측보다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긍부정예측의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정확도가 훨씬 높고 다양한 평가를 제대로 분류하고 있었음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9983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59F1D0-315C-4C17-B94E-6586D11E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5" name="제목 11">
            <a:extLst>
              <a:ext uri="{FF2B5EF4-FFF2-40B4-BE49-F238E27FC236}">
                <a16:creationId xmlns:a16="http://schemas.microsoft.com/office/drawing/2014/main" id="{D3AC607D-C603-4DD0-94F3-EED40DCD5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234057" cy="1325563"/>
          </a:xfrm>
        </p:spPr>
        <p:txBody>
          <a:bodyPr/>
          <a:lstStyle/>
          <a:p>
            <a:r>
              <a:rPr lang="en-US" altLang="ko-KR" dirty="0" err="1">
                <a:latin typeface="+mj-ea"/>
              </a:rPr>
              <a:t>Khaii</a:t>
            </a:r>
            <a:r>
              <a:rPr lang="en-US" altLang="ko-KR" dirty="0">
                <a:latin typeface="+mj-ea"/>
              </a:rPr>
              <a:t> + </a:t>
            </a:r>
            <a:r>
              <a:rPr lang="en-US" altLang="ko-KR" dirty="0" err="1">
                <a:latin typeface="+mj-ea"/>
              </a:rPr>
              <a:t>korBERT</a:t>
            </a:r>
            <a:r>
              <a:rPr lang="en-US" altLang="ko-KR" dirty="0">
                <a:latin typeface="+mj-ea"/>
              </a:rPr>
              <a:t> – 1~5</a:t>
            </a:r>
            <a:r>
              <a:rPr lang="ko-KR" altLang="en-US" dirty="0">
                <a:latin typeface="+mj-ea"/>
              </a:rPr>
              <a:t>점</a:t>
            </a: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18B2D396-DE54-4C10-A562-93DAC53BD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430991"/>
              </p:ext>
            </p:extLst>
          </p:nvPr>
        </p:nvGraphicFramePr>
        <p:xfrm>
          <a:off x="8710601" y="245147"/>
          <a:ext cx="3030826" cy="62198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89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477935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412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Khaii</a:t>
                      </a:r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+</a:t>
                      </a:r>
                      <a:r>
                        <a:rPr lang="ko-KR" altLang="en-US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24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korBERT</a:t>
                      </a:r>
                      <a:endParaRPr lang="ko-KR" altLang="en-US" sz="2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3330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(1-5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점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84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128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16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5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1e-5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0.60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0.35, 0.50, 0.53, 0.62, 0.63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0.60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04617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FDCC368-EC12-4C8E-A7D1-6DE043051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6" y="1399018"/>
            <a:ext cx="3908475" cy="2660219"/>
          </a:xfrm>
          <a:prstGeom prst="rect">
            <a:avLst/>
          </a:prstGeom>
        </p:spPr>
      </p:pic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A93718B3-3D5A-4E80-926E-6730F5B1F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37" y="1325563"/>
            <a:ext cx="3908475" cy="277108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CDB9FC9-AE80-4568-8B7B-9298BCF7C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75" y="4197206"/>
            <a:ext cx="4145273" cy="2267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419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0979F-7C87-490E-8264-2B1FC318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Glowpick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35BD5-57B2-42DD-889F-9F059CADC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730" y="1325563"/>
            <a:ext cx="5696415" cy="4351338"/>
          </a:xfrm>
        </p:spPr>
        <p:txBody>
          <a:bodyPr/>
          <a:lstStyle/>
          <a:p>
            <a:r>
              <a:rPr lang="ko-KR" altLang="en-US" dirty="0" err="1"/>
              <a:t>글로우데이즈</a:t>
            </a:r>
            <a:r>
              <a:rPr lang="en-US" altLang="ko-KR" dirty="0"/>
              <a:t>(</a:t>
            </a:r>
            <a:r>
              <a:rPr lang="en-US" altLang="ko-KR" dirty="0" err="1"/>
              <a:t>Glowdayz</a:t>
            </a:r>
            <a:r>
              <a:rPr lang="en-US" altLang="ko-KR" dirty="0"/>
              <a:t>)</a:t>
            </a:r>
            <a:r>
              <a:rPr lang="ko-KR" altLang="en-US" dirty="0"/>
              <a:t>에서</a:t>
            </a:r>
            <a:br>
              <a:rPr lang="en-US" altLang="ko-KR" dirty="0"/>
            </a:br>
            <a:r>
              <a:rPr lang="ko-KR" altLang="en-US" dirty="0"/>
              <a:t>서비스하는 화장품 리뷰 플랫폼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서비스 개시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PC / </a:t>
            </a:r>
            <a:r>
              <a:rPr lang="ko-KR" altLang="en-US" dirty="0"/>
              <a:t>앱 지원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C29591-DB47-4AAB-B792-1DB38D0F9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145" y="0"/>
            <a:ext cx="5659855" cy="6858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4BE9E2-1C35-4A31-B052-719E987E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904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348362-4263-495A-8A8D-B2B6AA27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5" name="제목 11">
            <a:extLst>
              <a:ext uri="{FF2B5EF4-FFF2-40B4-BE49-F238E27FC236}">
                <a16:creationId xmlns:a16="http://schemas.microsoft.com/office/drawing/2014/main" id="{E0E0EDB3-1572-45F1-9561-153DC233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466871" cy="1325563"/>
          </a:xfrm>
        </p:spPr>
        <p:txBody>
          <a:bodyPr/>
          <a:lstStyle/>
          <a:p>
            <a:r>
              <a:rPr lang="en-US" altLang="ko-KR" dirty="0" err="1">
                <a:latin typeface="+mj-ea"/>
              </a:rPr>
              <a:t>Khaii</a:t>
            </a:r>
            <a:r>
              <a:rPr lang="en-US" altLang="ko-KR" dirty="0">
                <a:latin typeface="+mj-ea"/>
              </a:rPr>
              <a:t> + </a:t>
            </a:r>
            <a:r>
              <a:rPr lang="en-US" altLang="ko-KR" dirty="0" err="1">
                <a:latin typeface="+mj-ea"/>
              </a:rPr>
              <a:t>korBERT</a:t>
            </a:r>
            <a:r>
              <a:rPr lang="en-US" altLang="ko-KR" dirty="0">
                <a:latin typeface="+mj-ea"/>
              </a:rPr>
              <a:t>– 1~5</a:t>
            </a:r>
            <a:r>
              <a:rPr lang="ko-KR" altLang="en-US" dirty="0">
                <a:latin typeface="+mj-ea"/>
              </a:rPr>
              <a:t>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193168-8350-470F-8DB9-0CA514992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71" y="1884969"/>
            <a:ext cx="6600764" cy="3890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B7D37F-E732-40AF-BDAC-406D80A05B9F}"/>
              </a:ext>
            </a:extLst>
          </p:cNvPr>
          <p:cNvSpPr txBox="1"/>
          <p:nvPr/>
        </p:nvSpPr>
        <p:spPr>
          <a:xfrm>
            <a:off x="7437999" y="2909462"/>
            <a:ext cx="4294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별점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예측 결과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평가에 대한 </a:t>
            </a: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별점을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실제보다 과대평가하는 경향이 있었음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실제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점을 준 평가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 3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점 도출</a:t>
            </a:r>
          </a:p>
        </p:txBody>
      </p:sp>
    </p:spTree>
    <p:extLst>
      <p:ext uri="{BB962C8B-B14F-4D97-AF65-F5344CB8AC3E}">
        <p14:creationId xmlns:p14="http://schemas.microsoft.com/office/powerpoint/2010/main" val="1087743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AA7DA6-2B85-4063-8B6B-256B9DEA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5" name="제목 11">
            <a:extLst>
              <a:ext uri="{FF2B5EF4-FFF2-40B4-BE49-F238E27FC236}">
                <a16:creationId xmlns:a16="http://schemas.microsoft.com/office/drawing/2014/main" id="{5D9DAC8E-891D-4078-9157-26274B3A0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55"/>
            <a:ext cx="11994776" cy="1325563"/>
          </a:xfrm>
        </p:spPr>
        <p:txBody>
          <a:bodyPr/>
          <a:lstStyle/>
          <a:p>
            <a:r>
              <a:rPr lang="en-US" altLang="ko-KR" dirty="0" err="1">
                <a:latin typeface="+mj-ea"/>
              </a:rPr>
              <a:t>Khaii</a:t>
            </a:r>
            <a:r>
              <a:rPr lang="en-US" altLang="ko-KR" dirty="0">
                <a:latin typeface="+mj-ea"/>
              </a:rPr>
              <a:t> + </a:t>
            </a:r>
            <a:r>
              <a:rPr lang="en-US" altLang="ko-KR" dirty="0" err="1">
                <a:latin typeface="+mj-ea"/>
              </a:rPr>
              <a:t>korBERT</a:t>
            </a:r>
            <a:r>
              <a:rPr lang="en-US" altLang="ko-KR" dirty="0">
                <a:latin typeface="+mj-ea"/>
              </a:rPr>
              <a:t>– </a:t>
            </a:r>
            <a:r>
              <a:rPr lang="ko-KR" altLang="en-US" dirty="0">
                <a:latin typeface="+mj-ea"/>
              </a:rPr>
              <a:t>긍정</a:t>
            </a:r>
            <a:r>
              <a:rPr lang="en-US" altLang="ko-KR" dirty="0">
                <a:latin typeface="+mj-ea"/>
              </a:rPr>
              <a:t>/</a:t>
            </a:r>
            <a:r>
              <a:rPr lang="ko-KR" altLang="en-US" dirty="0">
                <a:latin typeface="+mj-ea"/>
              </a:rPr>
              <a:t>부정</a:t>
            </a: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C1B7858A-3D76-4F03-98C8-91961A7F7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218075"/>
              </p:ext>
            </p:extLst>
          </p:nvPr>
        </p:nvGraphicFramePr>
        <p:xfrm>
          <a:off x="8599588" y="415624"/>
          <a:ext cx="3030826" cy="6026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891">
                  <a:extLst>
                    <a:ext uri="{9D8B030D-6E8A-4147-A177-3AD203B41FA5}">
                      <a16:colId xmlns:a16="http://schemas.microsoft.com/office/drawing/2014/main" val="21384724"/>
                    </a:ext>
                  </a:extLst>
                </a:gridCol>
                <a:gridCol w="1477935">
                  <a:extLst>
                    <a:ext uri="{9D8B030D-6E8A-4147-A177-3AD203B41FA5}">
                      <a16:colId xmlns:a16="http://schemas.microsoft.com/office/drawing/2014/main" val="3723389092"/>
                    </a:ext>
                  </a:extLst>
                </a:gridCol>
              </a:tblGrid>
              <a:tr h="412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Khaii</a:t>
                      </a:r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+ </a:t>
                      </a:r>
                      <a:r>
                        <a:rPr lang="en-US" altLang="ko-KR" sz="24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korBERT</a:t>
                      </a:r>
                      <a:r>
                        <a:rPr lang="en-US" altLang="ko-KR" sz="2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endParaRPr lang="ko-KR" altLang="en-US" sz="2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196"/>
                  </a:ext>
                </a:extLst>
              </a:tr>
              <a:tr h="3330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(1-5</a:t>
                      </a:r>
                      <a:r>
                        <a:rPr lang="ko-KR" altLang="en-US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점</a:t>
                      </a:r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02664"/>
                  </a:ext>
                </a:extLst>
              </a:tr>
              <a:tr h="84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SEQ_LEN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128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262356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16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7690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EPOCH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5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93379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Learning Rate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1e-5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541605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Test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0.84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07294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0.69, 0.89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86523"/>
                  </a:ext>
                </a:extLst>
              </a:tr>
              <a:tr h="721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F1 score (weighted avg)</a:t>
                      </a:r>
                      <a:endParaRPr lang="ko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lt"/>
                          <a:ea typeface="나눔스퀘어라운드 Light" panose="020B0600000101010101" pitchFamily="50" charset="-127"/>
                        </a:rPr>
                        <a:t>0.84</a:t>
                      </a:r>
                      <a:endParaRPr lang="ko-KR" altLang="en-US" sz="1800" b="0" dirty="0">
                        <a:latin typeface="+mn-lt"/>
                        <a:ea typeface="나눔스퀘어라운드 Light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234181"/>
                  </a:ext>
                </a:extLst>
              </a:tr>
            </a:tbl>
          </a:graphicData>
        </a:graphic>
      </p:graphicFrame>
      <p:pic>
        <p:nvPicPr>
          <p:cNvPr id="7" name="그림 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4A9CF477-B669-4AC3-9B83-8D77AC430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127" y="1344418"/>
            <a:ext cx="3586230" cy="2418406"/>
          </a:xfrm>
          <a:prstGeom prst="rect">
            <a:avLst/>
          </a:prstGeom>
        </p:spPr>
      </p:pic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47B40E16-9D6A-4E85-8181-F91465AAF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6" y="1344418"/>
            <a:ext cx="3506753" cy="2402775"/>
          </a:xfrm>
          <a:prstGeom prst="rect">
            <a:avLst/>
          </a:prstGeom>
        </p:spPr>
      </p:pic>
      <p:pic>
        <p:nvPicPr>
          <p:cNvPr id="9" name="그림 8" descr="시계이(가) 표시된 사진&#10;&#10;자동 생성된 설명">
            <a:extLst>
              <a:ext uri="{FF2B5EF4-FFF2-40B4-BE49-F238E27FC236}">
                <a16:creationId xmlns:a16="http://schemas.microsoft.com/office/drawing/2014/main" id="{99368A18-9D36-41BD-B19A-411DE1C38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0" y="4358073"/>
            <a:ext cx="4152921" cy="1725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CCED0E-A71D-45D7-9009-887B57E7C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60" y="3944558"/>
            <a:ext cx="2949196" cy="2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332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CF491A-B61A-4F67-B67A-91601054F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3A29236-F0FE-46A3-AD43-C6FACA2E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 err="1">
                <a:latin typeface="+mj-ea"/>
              </a:rPr>
              <a:t>Khaii</a:t>
            </a:r>
            <a:r>
              <a:rPr lang="en-US" altLang="ko-KR" dirty="0">
                <a:latin typeface="+mj-ea"/>
              </a:rPr>
              <a:t> + </a:t>
            </a:r>
            <a:r>
              <a:rPr lang="en-US" altLang="ko-KR" dirty="0" err="1">
                <a:latin typeface="+mj-ea"/>
              </a:rPr>
              <a:t>korBERT</a:t>
            </a:r>
            <a:r>
              <a:rPr lang="en-US" altLang="ko-KR" dirty="0">
                <a:latin typeface="+mj-ea"/>
              </a:rPr>
              <a:t> – </a:t>
            </a:r>
            <a:r>
              <a:rPr lang="ko-KR" altLang="en-US" dirty="0">
                <a:latin typeface="+mj-ea"/>
              </a:rPr>
              <a:t>긍정</a:t>
            </a:r>
            <a:r>
              <a:rPr lang="en-US" altLang="ko-KR" dirty="0">
                <a:latin typeface="+mj-ea"/>
              </a:rPr>
              <a:t>/</a:t>
            </a:r>
            <a:r>
              <a:rPr lang="ko-KR" altLang="en-US" dirty="0">
                <a:latin typeface="+mj-ea"/>
              </a:rPr>
              <a:t>부정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5F7812-AD13-4A62-AC7A-F66C13387006}"/>
              </a:ext>
            </a:extLst>
          </p:cNvPr>
          <p:cNvSpPr txBox="1"/>
          <p:nvPr/>
        </p:nvSpPr>
        <p:spPr>
          <a:xfrm>
            <a:off x="1771696" y="6146156"/>
            <a:ext cx="938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별점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예측보다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긍부정예측의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정확도가 훨씬 높고 다양한 평가를 제대로 분류하고 있었음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4CEDEF-2501-4A07-9930-0105482D4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11690"/>
            <a:ext cx="4552942" cy="3941176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473322E9-7A39-46CF-B62D-45EF19296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499" y="1840290"/>
            <a:ext cx="5935408" cy="356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27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FD01C-6D32-4717-AC33-15DC9E5F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8E1DBB-32C2-4701-A546-44E8A80BB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01121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제품별 리뷰 페이지에서</a:t>
            </a:r>
            <a:r>
              <a:rPr lang="en-US" altLang="ko-KR" dirty="0"/>
              <a:t> </a:t>
            </a:r>
            <a:r>
              <a:rPr lang="ko-KR" altLang="en-US" dirty="0"/>
              <a:t>리뷰와 평점 데이터 수집</a:t>
            </a:r>
            <a:endParaRPr lang="en-US" altLang="ko-KR" dirty="0"/>
          </a:p>
          <a:p>
            <a:pPr lvl="1"/>
            <a:r>
              <a:rPr lang="ko-KR" altLang="en-US" dirty="0"/>
              <a:t>한 제품에 달린 모든 리뷰를 가져오려 했으나</a:t>
            </a:r>
            <a:r>
              <a:rPr lang="en-US" altLang="ko-KR" dirty="0"/>
              <a:t>, </a:t>
            </a:r>
            <a:r>
              <a:rPr lang="ko-KR" altLang="en-US" dirty="0" err="1"/>
              <a:t>글로우픽</a:t>
            </a:r>
            <a:r>
              <a:rPr lang="ko-KR" altLang="en-US" dirty="0"/>
              <a:t> 사이트 자체에서 </a:t>
            </a:r>
            <a:r>
              <a:rPr lang="en-US" altLang="ko-KR" dirty="0"/>
              <a:t>100</a:t>
            </a:r>
            <a:r>
              <a:rPr lang="ko-KR" altLang="en-US" dirty="0" err="1"/>
              <a:t>개까지만</a:t>
            </a:r>
            <a:r>
              <a:rPr lang="ko-KR" altLang="en-US" dirty="0"/>
              <a:t> </a:t>
            </a:r>
            <a:r>
              <a:rPr lang="ko-KR" altLang="en-US" dirty="0" err="1"/>
              <a:t>로드되도록</a:t>
            </a:r>
            <a:r>
              <a:rPr lang="ko-KR" altLang="en-US" dirty="0"/>
              <a:t> </a:t>
            </a:r>
            <a:r>
              <a:rPr lang="ko-KR" altLang="en-US" dirty="0" err="1"/>
              <a:t>제한해놨음</a:t>
            </a:r>
            <a:endParaRPr lang="en-US" altLang="ko-KR" dirty="0"/>
          </a:p>
          <a:p>
            <a:pPr lvl="1"/>
            <a:r>
              <a:rPr lang="en-US" altLang="ko-KR" dirty="0"/>
              <a:t>941</a:t>
            </a:r>
            <a:r>
              <a:rPr lang="ko-KR" altLang="en-US" dirty="0"/>
              <a:t>개 제품에 대해</a:t>
            </a:r>
            <a:r>
              <a:rPr lang="en-US" altLang="ko-KR" dirty="0"/>
              <a:t>, </a:t>
            </a:r>
            <a:r>
              <a:rPr lang="ko-KR" altLang="en-US" dirty="0"/>
              <a:t>제품당 최대 </a:t>
            </a:r>
            <a:r>
              <a:rPr lang="en-US" altLang="ko-KR" dirty="0"/>
              <a:t>100</a:t>
            </a:r>
            <a:r>
              <a:rPr lang="ko-KR" altLang="en-US" dirty="0"/>
              <a:t>개 리뷰 수집</a:t>
            </a:r>
            <a:endParaRPr lang="en-US" altLang="ko-KR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E800DA-F86C-4412-9DBA-B4E6DD767D22}"/>
              </a:ext>
            </a:extLst>
          </p:cNvPr>
          <p:cNvGrpSpPr/>
          <p:nvPr/>
        </p:nvGrpSpPr>
        <p:grpSpPr>
          <a:xfrm>
            <a:off x="6096032" y="3412408"/>
            <a:ext cx="6504336" cy="2579904"/>
            <a:chOff x="6096000" y="3891433"/>
            <a:chExt cx="6504336" cy="257990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081157A-1F39-46D2-ACCA-8B3D3F9FC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9675" b="44350"/>
            <a:stretch/>
          </p:blipFill>
          <p:spPr>
            <a:xfrm>
              <a:off x="6096000" y="3891433"/>
              <a:ext cx="6073308" cy="257990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A38E186-1CD4-4E7D-8D96-3128591F42B3}"/>
                </a:ext>
              </a:extLst>
            </p:cNvPr>
            <p:cNvSpPr/>
            <p:nvPr/>
          </p:nvSpPr>
          <p:spPr>
            <a:xfrm>
              <a:off x="6668891" y="4481590"/>
              <a:ext cx="1473515" cy="285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186F04-6DBF-4F1B-9915-9AD8F4058A09}"/>
                </a:ext>
              </a:extLst>
            </p:cNvPr>
            <p:cNvSpPr txBox="1"/>
            <p:nvPr/>
          </p:nvSpPr>
          <p:spPr>
            <a:xfrm>
              <a:off x="8473195" y="4088537"/>
              <a:ext cx="28806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age / skin / sex / rating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088B023E-2325-42D5-A816-9594E4F9AB44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8142406" y="4335836"/>
              <a:ext cx="330789" cy="28859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D698EC-2559-461D-AC4A-5216810397F2}"/>
                </a:ext>
              </a:extLst>
            </p:cNvPr>
            <p:cNvSpPr/>
            <p:nvPr/>
          </p:nvSpPr>
          <p:spPr>
            <a:xfrm>
              <a:off x="6202779" y="4837439"/>
              <a:ext cx="5533199" cy="14985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B23C49-224C-4084-B21E-719FF6A75115}"/>
                </a:ext>
              </a:extLst>
            </p:cNvPr>
            <p:cNvSpPr txBox="1"/>
            <p:nvPr/>
          </p:nvSpPr>
          <p:spPr>
            <a:xfrm>
              <a:off x="10415123" y="4475764"/>
              <a:ext cx="2185213" cy="291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review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665F6A56-4633-4379-86C1-30A841E911F3}"/>
                </a:ext>
              </a:extLst>
            </p:cNvPr>
            <p:cNvCxnSpPr>
              <a:cxnSpLocks/>
              <a:stCxn id="9" idx="0"/>
              <a:endCxn id="13" idx="1"/>
            </p:cNvCxnSpPr>
            <p:nvPr/>
          </p:nvCxnSpPr>
          <p:spPr>
            <a:xfrm flipV="1">
              <a:off x="8969379" y="4621518"/>
              <a:ext cx="1445745" cy="21592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A49BF41-4DC3-4E6B-8B11-6350672A829D}"/>
              </a:ext>
            </a:extLst>
          </p:cNvPr>
          <p:cNvGrpSpPr/>
          <p:nvPr/>
        </p:nvGrpSpPr>
        <p:grpSpPr>
          <a:xfrm>
            <a:off x="786536" y="3412408"/>
            <a:ext cx="5746966" cy="3105704"/>
            <a:chOff x="780834" y="3752296"/>
            <a:chExt cx="5746966" cy="310570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F93A6C2-3396-4DDC-AF62-F843AAEA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834" y="3910651"/>
              <a:ext cx="4742320" cy="2947349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4F858C9-083D-4640-9E07-00D4EE09B764}"/>
                </a:ext>
              </a:extLst>
            </p:cNvPr>
            <p:cNvSpPr/>
            <p:nvPr/>
          </p:nvSpPr>
          <p:spPr>
            <a:xfrm>
              <a:off x="2355850" y="3987522"/>
              <a:ext cx="793750" cy="4130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000D9-DD81-4961-81DB-815DA0CF2DB0}"/>
                </a:ext>
              </a:extLst>
            </p:cNvPr>
            <p:cNvSpPr txBox="1"/>
            <p:nvPr/>
          </p:nvSpPr>
          <p:spPr>
            <a:xfrm>
              <a:off x="3647195" y="3752296"/>
              <a:ext cx="28806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brand / product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6D7356EB-4718-4353-B282-A6FDBD32873F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3158162" y="3936962"/>
              <a:ext cx="489033" cy="2622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2A8A01-37E1-492E-9446-5EAC91FA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99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37C45-F975-4A8A-AF40-5B12D770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4F240-03B8-4D81-B536-97178707C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917" y="1276691"/>
            <a:ext cx="7779272" cy="1672630"/>
          </a:xfrm>
        </p:spPr>
        <p:txBody>
          <a:bodyPr>
            <a:normAutofit/>
          </a:bodyPr>
          <a:lstStyle/>
          <a:p>
            <a:r>
              <a:rPr lang="ko-KR" altLang="en-US" dirty="0"/>
              <a:t>평점</a:t>
            </a:r>
            <a:r>
              <a:rPr lang="en-US" altLang="ko-KR" dirty="0"/>
              <a:t>:</a:t>
            </a:r>
            <a:r>
              <a:rPr lang="ko-KR" altLang="en-US" dirty="0"/>
              <a:t> 숫자형이 아닌 </a:t>
            </a:r>
            <a:r>
              <a:rPr lang="ko-KR" altLang="en-US" b="1" dirty="0"/>
              <a:t>이미지</a:t>
            </a:r>
            <a:r>
              <a:rPr lang="ko-KR" altLang="en-US" dirty="0"/>
              <a:t>로 표현되어 있는 문제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정규식을 활용해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html</a:t>
            </a:r>
            <a:r>
              <a:rPr lang="ko-KR" altLang="en-US" dirty="0"/>
              <a:t> </a:t>
            </a:r>
            <a:r>
              <a:rPr lang="en-US" altLang="ko-KR" dirty="0"/>
              <a:t>element </a:t>
            </a:r>
            <a:r>
              <a:rPr lang="ko-KR" altLang="en-US" dirty="0"/>
              <a:t>속성으로부터</a:t>
            </a:r>
            <a:br>
              <a:rPr lang="en-US" altLang="ko-KR" dirty="0"/>
            </a:br>
            <a:r>
              <a:rPr lang="ko-KR" altLang="en-US" dirty="0"/>
              <a:t>평가 단어 </a:t>
            </a:r>
            <a:r>
              <a:rPr lang="en-US" altLang="ko-KR" dirty="0"/>
              <a:t>[best ~ worst] </a:t>
            </a:r>
            <a:r>
              <a:rPr lang="ko-KR" altLang="en-US" dirty="0"/>
              <a:t>추출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추출된 평가 단어를 숫자형</a:t>
            </a:r>
            <a:r>
              <a:rPr lang="en-US" altLang="ko-KR" dirty="0"/>
              <a:t>[5~1]</a:t>
            </a:r>
            <a:r>
              <a:rPr lang="ko-KR" altLang="en-US" dirty="0"/>
              <a:t>으로 매핑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9D70C0E-93E8-49DA-B6E4-BA666B91E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945927"/>
              </p:ext>
            </p:extLst>
          </p:nvPr>
        </p:nvGraphicFramePr>
        <p:xfrm>
          <a:off x="8409499" y="4116115"/>
          <a:ext cx="2569107" cy="2475365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811543">
                  <a:extLst>
                    <a:ext uri="{9D8B030D-6E8A-4147-A177-3AD203B41FA5}">
                      <a16:colId xmlns:a16="http://schemas.microsoft.com/office/drawing/2014/main" val="3696500131"/>
                    </a:ext>
                  </a:extLst>
                </a:gridCol>
                <a:gridCol w="1204949">
                  <a:extLst>
                    <a:ext uri="{9D8B030D-6E8A-4147-A177-3AD203B41FA5}">
                      <a16:colId xmlns:a16="http://schemas.microsoft.com/office/drawing/2014/main" val="774502390"/>
                    </a:ext>
                  </a:extLst>
                </a:gridCol>
                <a:gridCol w="552615">
                  <a:extLst>
                    <a:ext uri="{9D8B030D-6E8A-4147-A177-3AD203B41FA5}">
                      <a16:colId xmlns:a16="http://schemas.microsoft.com/office/drawing/2014/main" val="2860145355"/>
                    </a:ext>
                  </a:extLst>
                </a:gridCol>
              </a:tblGrid>
              <a:tr h="606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원본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추출된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평가 단어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414464"/>
                  </a:ext>
                </a:extLst>
              </a:tr>
              <a:tr h="377153">
                <a:tc rowSpan="5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best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4737761"/>
                  </a:ext>
                </a:extLst>
              </a:tr>
              <a:tr h="377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good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942283"/>
                  </a:ext>
                </a:extLst>
              </a:tr>
              <a:tr h="377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soso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098781"/>
                  </a:ext>
                </a:extLst>
              </a:tr>
              <a:tr h="377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bad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554055"/>
                  </a:ext>
                </a:extLst>
              </a:tr>
              <a:tr h="3598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worst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7939863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5CE80B2-05DC-4565-AF85-33AC1E78C0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933"/>
          <a:stretch/>
        </p:blipFill>
        <p:spPr>
          <a:xfrm>
            <a:off x="8470449" y="4820527"/>
            <a:ext cx="795997" cy="170836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0C6BBA-7E5D-40FF-9066-F05B45FE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C0F11D-2918-4631-95E5-8034B9F6E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89" r="72822" b="24403"/>
          <a:stretch/>
        </p:blipFill>
        <p:spPr>
          <a:xfrm>
            <a:off x="0" y="5903127"/>
            <a:ext cx="4592888" cy="36512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07E41E-78E0-498E-A4FD-EA041EC65664}"/>
              </a:ext>
            </a:extLst>
          </p:cNvPr>
          <p:cNvGrpSpPr/>
          <p:nvPr/>
        </p:nvGrpSpPr>
        <p:grpSpPr>
          <a:xfrm>
            <a:off x="90237" y="3051335"/>
            <a:ext cx="10993140" cy="1221472"/>
            <a:chOff x="100310" y="3386176"/>
            <a:chExt cx="10993140" cy="122147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F9F02BF-F508-4A57-A5A1-27FB2997B781}"/>
                </a:ext>
              </a:extLst>
            </p:cNvPr>
            <p:cNvGrpSpPr/>
            <p:nvPr/>
          </p:nvGrpSpPr>
          <p:grpSpPr>
            <a:xfrm>
              <a:off x="100310" y="3471824"/>
              <a:ext cx="10993140" cy="623449"/>
              <a:chOff x="-1" y="3307375"/>
              <a:chExt cx="10993140" cy="623449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DD4BD70-745D-4E1A-BD15-1E26539518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43698" b="58709"/>
              <a:stretch/>
            </p:blipFill>
            <p:spPr>
              <a:xfrm>
                <a:off x="-1" y="3307375"/>
                <a:ext cx="10972995" cy="32482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737568E0-213D-475A-96D1-91756D160A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6146" t="3257" b="62044"/>
              <a:stretch/>
            </p:blipFill>
            <p:spPr>
              <a:xfrm>
                <a:off x="1960861" y="3642356"/>
                <a:ext cx="9032278" cy="28846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08E05AA-F9CB-4A5E-BF06-70F9B74C4778}"/>
                </a:ext>
              </a:extLst>
            </p:cNvPr>
            <p:cNvSpPr/>
            <p:nvPr/>
          </p:nvSpPr>
          <p:spPr>
            <a:xfrm>
              <a:off x="100310" y="3386176"/>
              <a:ext cx="939800" cy="55797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B839B78B-1412-4ABA-A0DE-EFEA7EB22BAE}"/>
                </a:ext>
              </a:extLst>
            </p:cNvPr>
            <p:cNvCxnSpPr>
              <a:cxnSpLocks/>
            </p:cNvCxnSpPr>
            <p:nvPr/>
          </p:nvCxnSpPr>
          <p:spPr>
            <a:xfrm>
              <a:off x="636241" y="3944146"/>
              <a:ext cx="913159" cy="66350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632C0E6-6C34-4CE7-A6E4-945831008002}"/>
              </a:ext>
            </a:extLst>
          </p:cNvPr>
          <p:cNvGrpSpPr/>
          <p:nvPr/>
        </p:nvGrpSpPr>
        <p:grpSpPr>
          <a:xfrm>
            <a:off x="1528609" y="3760432"/>
            <a:ext cx="4048125" cy="1210798"/>
            <a:chOff x="7122196" y="4057650"/>
            <a:chExt cx="4048125" cy="121079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17A6E6-8524-4BA8-B964-7384E3D92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2196" y="4415310"/>
              <a:ext cx="4048125" cy="561975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303A181-3CF0-417D-B3D0-9FCCC78726C7}"/>
                </a:ext>
              </a:extLst>
            </p:cNvPr>
            <p:cNvSpPr/>
            <p:nvPr/>
          </p:nvSpPr>
          <p:spPr>
            <a:xfrm>
              <a:off x="10020300" y="4057650"/>
              <a:ext cx="514350" cy="121079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3F6ADB6-F533-4D56-9B9E-1C96E391BE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321" r="61719" b="-965"/>
          <a:stretch/>
        </p:blipFill>
        <p:spPr>
          <a:xfrm>
            <a:off x="5425" y="5119820"/>
            <a:ext cx="7837047" cy="50114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A123811-A9FB-45A1-8448-0320361BDAB3}"/>
              </a:ext>
            </a:extLst>
          </p:cNvPr>
          <p:cNvGrpSpPr/>
          <p:nvPr/>
        </p:nvGrpSpPr>
        <p:grpSpPr>
          <a:xfrm>
            <a:off x="8238788" y="34752"/>
            <a:ext cx="6073308" cy="2579904"/>
            <a:chOff x="6096000" y="3891433"/>
            <a:chExt cx="6073308" cy="257990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CB5A66B-46C1-49F8-A3EB-D6CBF378AC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9675" b="44350"/>
            <a:stretch/>
          </p:blipFill>
          <p:spPr>
            <a:xfrm>
              <a:off x="6096000" y="3891433"/>
              <a:ext cx="6073308" cy="257990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78D04C0-0E57-4850-A1C0-59BA4D14F716}"/>
                </a:ext>
              </a:extLst>
            </p:cNvPr>
            <p:cNvSpPr/>
            <p:nvPr/>
          </p:nvSpPr>
          <p:spPr>
            <a:xfrm>
              <a:off x="7592120" y="4481590"/>
              <a:ext cx="550286" cy="2948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1C7113F-2CFF-4F0B-A406-5BAC8B061E72}"/>
              </a:ext>
            </a:extLst>
          </p:cNvPr>
          <p:cNvCxnSpPr>
            <a:cxnSpLocks/>
            <a:stCxn id="22" idx="1"/>
            <a:endCxn id="3" idx="0"/>
          </p:cNvCxnSpPr>
          <p:nvPr/>
        </p:nvCxnSpPr>
        <p:spPr>
          <a:xfrm flipH="1">
            <a:off x="4150553" y="772310"/>
            <a:ext cx="5584355" cy="5043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19EB5D-717A-4CE2-8BD4-1F8FA0C27E61}"/>
              </a:ext>
            </a:extLst>
          </p:cNvPr>
          <p:cNvSpPr/>
          <p:nvPr/>
        </p:nvSpPr>
        <p:spPr>
          <a:xfrm>
            <a:off x="6288389" y="5070948"/>
            <a:ext cx="589205" cy="3474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CE4F7DC-58C3-4E7F-A0E4-F80F034DD597}"/>
              </a:ext>
            </a:extLst>
          </p:cNvPr>
          <p:cNvCxnSpPr>
            <a:cxnSpLocks/>
            <a:stCxn id="35" idx="2"/>
            <a:endCxn id="8" idx="3"/>
          </p:cNvCxnSpPr>
          <p:nvPr/>
        </p:nvCxnSpPr>
        <p:spPr>
          <a:xfrm flipH="1">
            <a:off x="4592888" y="5418444"/>
            <a:ext cx="1990104" cy="6672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892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78BD0-7EDA-4CAC-A65A-19E8EC78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ADC2DA-16CE-4B42-92BF-3ADDEE7A3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50" y="1325563"/>
            <a:ext cx="10801350" cy="4694992"/>
          </a:xfrm>
        </p:spPr>
        <p:txBody>
          <a:bodyPr/>
          <a:lstStyle/>
          <a:p>
            <a:r>
              <a:rPr lang="ko-KR" altLang="en-US" dirty="0"/>
              <a:t>모든 리뷰들이 한번에 화면에 출력되는 것이 아니라</a:t>
            </a:r>
            <a:r>
              <a:rPr lang="en-US" altLang="ko-KR" dirty="0"/>
              <a:t>, </a:t>
            </a:r>
            <a:r>
              <a:rPr lang="ko-KR" altLang="en-US" dirty="0"/>
              <a:t>기본적으로</a:t>
            </a:r>
            <a:br>
              <a:rPr lang="en-US" altLang="ko-KR" dirty="0"/>
            </a:br>
            <a:r>
              <a:rPr lang="en-US" altLang="ko-KR" dirty="0"/>
              <a:t>20</a:t>
            </a:r>
            <a:r>
              <a:rPr lang="ko-KR" altLang="en-US" dirty="0"/>
              <a:t>개가 출력된 다음</a:t>
            </a:r>
            <a:r>
              <a:rPr lang="en-US" altLang="ko-KR" dirty="0"/>
              <a:t>, </a:t>
            </a:r>
            <a:r>
              <a:rPr lang="ko-KR" altLang="en-US" dirty="0"/>
              <a:t>스크롤 내릴 때마다 </a:t>
            </a:r>
            <a:r>
              <a:rPr lang="en-US" altLang="ko-KR" dirty="0"/>
              <a:t>20</a:t>
            </a:r>
            <a:r>
              <a:rPr lang="ko-KR" altLang="en-US" dirty="0"/>
              <a:t>개씩 추가 </a:t>
            </a:r>
            <a:r>
              <a:rPr lang="ko-KR" altLang="en-US" dirty="0" err="1"/>
              <a:t>로드되는</a:t>
            </a:r>
            <a:r>
              <a:rPr lang="ko-KR" altLang="en-US" dirty="0"/>
              <a:t> 문제</a:t>
            </a:r>
            <a:endParaRPr lang="en-US" altLang="ko-KR" dirty="0"/>
          </a:p>
          <a:p>
            <a:pPr lvl="1"/>
            <a:r>
              <a:rPr lang="en-US" altLang="ko-KR" dirty="0"/>
              <a:t>Selenium </a:t>
            </a:r>
            <a:r>
              <a:rPr lang="en-US" altLang="ko-KR" dirty="0" err="1"/>
              <a:t>webdriver</a:t>
            </a:r>
            <a:r>
              <a:rPr lang="ko-KR" altLang="en-US" dirty="0"/>
              <a:t>의 </a:t>
            </a:r>
            <a:r>
              <a:rPr lang="en-US" altLang="ko-KR" dirty="0" err="1"/>
              <a:t>send_keys</a:t>
            </a:r>
            <a:r>
              <a:rPr lang="en-US" altLang="ko-KR" dirty="0"/>
              <a:t> </a:t>
            </a:r>
            <a:r>
              <a:rPr lang="ko-KR" altLang="en-US" dirty="0"/>
              <a:t>기능을 활용해 자동 스크롤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99D90B-D187-4494-933D-E99A0CBF2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AD607D-811F-432E-8C81-C8A2609BACAE}"/>
              </a:ext>
            </a:extLst>
          </p:cNvPr>
          <p:cNvGrpSpPr/>
          <p:nvPr/>
        </p:nvGrpSpPr>
        <p:grpSpPr>
          <a:xfrm>
            <a:off x="1219199" y="2768600"/>
            <a:ext cx="7884673" cy="2520950"/>
            <a:chOff x="1219199" y="2768600"/>
            <a:chExt cx="7884673" cy="25209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5C62A7-4BC7-4B86-922E-2A4DB9197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9199" y="2768600"/>
              <a:ext cx="7884673" cy="252095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96BE75-CC8B-43F8-A6D2-C455D8AD486A}"/>
                </a:ext>
              </a:extLst>
            </p:cNvPr>
            <p:cNvSpPr/>
            <p:nvPr/>
          </p:nvSpPr>
          <p:spPr>
            <a:xfrm>
              <a:off x="6402689" y="4143332"/>
              <a:ext cx="2701183" cy="5112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3545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6B42AB-2623-4B70-BF0C-1ED78ABC1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915444"/>
            <a:ext cx="11188700" cy="17271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09E1BBF-27BC-4540-89EF-6D16E46ED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데이터셋 살펴보기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6D9FC-B296-4F30-AFAB-CE01289FB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en-US" altLang="ko-KR" dirty="0"/>
              <a:t>glowpick_realtotal.csv</a:t>
            </a:r>
          </a:p>
          <a:p>
            <a:r>
              <a:rPr lang="ko-KR" altLang="en-US" dirty="0"/>
              <a:t>데이터 규모</a:t>
            </a:r>
            <a:r>
              <a:rPr lang="en-US" altLang="ko-KR" dirty="0"/>
              <a:t>: 53599 rows × 7 columns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C7177A-8041-4882-BE18-C20E7A70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48EF-7E5C-4BAD-93E7-146B74070D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55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8">
      <a:majorFont>
        <a:latin typeface="Mapo금빛나루"/>
        <a:ea typeface="Mapo금빛나루"/>
        <a:cs typeface=""/>
      </a:majorFont>
      <a:minorFont>
        <a:latin typeface="Palatino Linotype"/>
        <a:ea typeface="나눔스퀘어라운드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3324</Words>
  <Application>Microsoft Macintosh PowerPoint</Application>
  <PresentationFormat>와이드스크린</PresentationFormat>
  <Paragraphs>684</Paragraphs>
  <Slides>52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1" baseType="lpstr">
      <vt:lpstr>나눔스퀘어라운드 Bold</vt:lpstr>
      <vt:lpstr>나눔스퀘어라운드 Light</vt:lpstr>
      <vt:lpstr>나눔스퀘어라운드 Regular</vt:lpstr>
      <vt:lpstr>Arial Unicode MS</vt:lpstr>
      <vt:lpstr>맑은 고딕</vt:lpstr>
      <vt:lpstr>Mapo금빛나루</vt:lpstr>
      <vt:lpstr>Arial</vt:lpstr>
      <vt:lpstr>Palatino Linotype</vt:lpstr>
      <vt:lpstr>Office 테마</vt:lpstr>
      <vt:lpstr>화장품 텍스트 리뷰 데이터에 기반한 평점 예측/분류</vt:lpstr>
      <vt:lpstr>“텍스트 분석을 통한 평점 예측 및 분류”</vt:lpstr>
      <vt:lpstr>목차</vt:lpstr>
      <vt:lpstr>데이터 크롤링</vt:lpstr>
      <vt:lpstr>Glowpick</vt:lpstr>
      <vt:lpstr>데이터 크롤링 (1)</vt:lpstr>
      <vt:lpstr>데이터 크롤링 (2)</vt:lpstr>
      <vt:lpstr>데이터 크롤링 (3)</vt:lpstr>
      <vt:lpstr>데이터셋 살펴보기</vt:lpstr>
      <vt:lpstr>데이터 전처리 &amp; 분할</vt:lpstr>
      <vt:lpstr>데이터 전처리</vt:lpstr>
      <vt:lpstr>Stopword 사전 보완</vt:lpstr>
      <vt:lpstr>Stopword 제거</vt:lpstr>
      <vt:lpstr>Text Normalization (1) </vt:lpstr>
      <vt:lpstr>Text Normalization (2)</vt:lpstr>
      <vt:lpstr>데이터 전처리(Text Cleaning)의 최종 3 Steps!</vt:lpstr>
      <vt:lpstr>Tokenization</vt:lpstr>
      <vt:lpstr>데이터 분할</vt:lpstr>
      <vt:lpstr>모델링</vt:lpstr>
      <vt:lpstr>시도한 모형들</vt:lpstr>
      <vt:lpstr>LSTM의 구조 </vt:lpstr>
      <vt:lpstr>BERT의 구조 (1)</vt:lpstr>
      <vt:lpstr>BERT의 구조 (2)</vt:lpstr>
      <vt:lpstr>korBERT (ETRI)</vt:lpstr>
      <vt:lpstr>ETRI 형태소 기반 tokenizer</vt:lpstr>
      <vt:lpstr>모델 비교·평가 및 결론</vt:lpstr>
      <vt:lpstr>모델 성능 비교·평가</vt:lpstr>
      <vt:lpstr>최종선택모형: ETRI + korBERT – 긍정/부정</vt:lpstr>
      <vt:lpstr>최종선택모형: ETRI + korBERT – 긍정/부정</vt:lpstr>
      <vt:lpstr>결론</vt:lpstr>
      <vt:lpstr>긍정/부정 Word Cloud </vt:lpstr>
      <vt:lpstr>Q&amp;A</vt:lpstr>
      <vt:lpstr>부록</vt:lpstr>
      <vt:lpstr>참고 자료 / 사이트</vt:lpstr>
      <vt:lpstr>LSTM Model Summary</vt:lpstr>
      <vt:lpstr>T-SNE (Stochastic Neighbor Embedding)</vt:lpstr>
      <vt:lpstr>BERT model summary &amp; T-SNE 시각화 방법</vt:lpstr>
      <vt:lpstr>LSTM – 1~5점</vt:lpstr>
      <vt:lpstr>LSTM – 긍정/부정</vt:lpstr>
      <vt:lpstr>Google BERT – 1~5점</vt:lpstr>
      <vt:lpstr>Google BERT – 긍정/부정 ①</vt:lpstr>
      <vt:lpstr>Google BERT – 긍정/부정 ②</vt:lpstr>
      <vt:lpstr>Google BERT – 긍정/부정 ③</vt:lpstr>
      <vt:lpstr>ETRI + korBERT – 1~5점</vt:lpstr>
      <vt:lpstr>ETRI + korBERT – 긍정/부정 ①</vt:lpstr>
      <vt:lpstr>ETRI + korBERT – 긍정/부정 ①</vt:lpstr>
      <vt:lpstr>ETRI + korBERT – 긍정/부정 ②</vt:lpstr>
      <vt:lpstr>ETRI + korBERT – 긍정/부정 ②</vt:lpstr>
      <vt:lpstr>Khaii + korBERT – 1~5점</vt:lpstr>
      <vt:lpstr>Khaii + korBERT– 1~5점</vt:lpstr>
      <vt:lpstr>Khaii + korBERT– 긍정/부정</vt:lpstr>
      <vt:lpstr>Khaii + korBERT – 긍정/부정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텍스트 리뷰 데이터에 기반한 평점 추론 알고리즘</dc:title>
  <dc:creator>SANGEUN CHO</dc:creator>
  <cp:lastModifiedBy>slcf</cp:lastModifiedBy>
  <cp:revision>531</cp:revision>
  <dcterms:created xsi:type="dcterms:W3CDTF">2020-04-20T05:31:17Z</dcterms:created>
  <dcterms:modified xsi:type="dcterms:W3CDTF">2021-03-02T05:29:55Z</dcterms:modified>
</cp:coreProperties>
</file>